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58" r:id="rId5"/>
    <p:sldId id="259" r:id="rId6"/>
    <p:sldId id="260" r:id="rId7"/>
    <p:sldId id="261" r:id="rId8"/>
    <p:sldId id="262" r:id="rId9"/>
    <p:sldId id="263" r:id="rId10"/>
    <p:sldId id="266" r:id="rId11"/>
    <p:sldId id="264"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97" r:id="rId26"/>
    <p:sldId id="268" r:id="rId27"/>
    <p:sldId id="267" r:id="rId28"/>
    <p:sldId id="283" r:id="rId29"/>
    <p:sldId id="293" r:id="rId30"/>
    <p:sldId id="284" r:id="rId31"/>
    <p:sldId id="285" r:id="rId32"/>
    <p:sldId id="286" r:id="rId33"/>
    <p:sldId id="292" r:id="rId34"/>
    <p:sldId id="290" r:id="rId35"/>
    <p:sldId id="291" r:id="rId36"/>
    <p:sldId id="294" r:id="rId37"/>
    <p:sldId id="295" r:id="rId38"/>
    <p:sldId id="298"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p:restoredTop sz="94674"/>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10/21/19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C448-2D77-C44A-B857-DA1EE739D9B1}"/>
              </a:ext>
            </a:extLst>
          </p:cNvPr>
          <p:cNvSpPr>
            <a:spLocks noGrp="1"/>
          </p:cNvSpPr>
          <p:nvPr>
            <p:ph type="ctrTitle"/>
          </p:nvPr>
        </p:nvSpPr>
        <p:spPr/>
        <p:txBody>
          <a:bodyPr/>
          <a:lstStyle/>
          <a:p>
            <a:r>
              <a:rPr lang="en-US" dirty="0"/>
              <a:t>Object Identification </a:t>
            </a:r>
            <a:r>
              <a:rPr lang="en-US" dirty="0" err="1"/>
              <a:t>APp</a:t>
            </a:r>
            <a:endParaRPr lang="en-US" dirty="0"/>
          </a:p>
        </p:txBody>
      </p:sp>
      <p:sp>
        <p:nvSpPr>
          <p:cNvPr id="3" name="Subtitle 2">
            <a:extLst>
              <a:ext uri="{FF2B5EF4-FFF2-40B4-BE49-F238E27FC236}">
                <a16:creationId xmlns:a16="http://schemas.microsoft.com/office/drawing/2014/main" id="{605692B5-CD84-4C4A-A21E-33FC6BF0B4D1}"/>
              </a:ext>
            </a:extLst>
          </p:cNvPr>
          <p:cNvSpPr>
            <a:spLocks noGrp="1"/>
          </p:cNvSpPr>
          <p:nvPr>
            <p:ph type="subTitle" idx="1"/>
          </p:nvPr>
        </p:nvSpPr>
        <p:spPr/>
        <p:txBody>
          <a:bodyPr/>
          <a:lstStyle/>
          <a:p>
            <a:r>
              <a:rPr lang="en-US" dirty="0"/>
              <a:t>Android app that classifies image (object/s) using googles’ TensorFlow-lite library to identify given object via live feed camera or captured still image.</a:t>
            </a:r>
          </a:p>
        </p:txBody>
      </p:sp>
      <p:sp>
        <p:nvSpPr>
          <p:cNvPr id="4" name="TextBox 3">
            <a:extLst>
              <a:ext uri="{FF2B5EF4-FFF2-40B4-BE49-F238E27FC236}">
                <a16:creationId xmlns:a16="http://schemas.microsoft.com/office/drawing/2014/main" id="{DC435070-3856-5147-B853-5EB743AB5C06}"/>
              </a:ext>
            </a:extLst>
          </p:cNvPr>
          <p:cNvSpPr txBox="1"/>
          <p:nvPr/>
        </p:nvSpPr>
        <p:spPr>
          <a:xfrm>
            <a:off x="2280621" y="5755341"/>
            <a:ext cx="7680502" cy="369332"/>
          </a:xfrm>
          <a:prstGeom prst="rect">
            <a:avLst/>
          </a:prstGeom>
          <a:noFill/>
        </p:spPr>
        <p:txBody>
          <a:bodyPr wrap="square" rtlCol="0">
            <a:spAutoFit/>
          </a:bodyPr>
          <a:lstStyle/>
          <a:p>
            <a:r>
              <a:rPr lang="en-US" dirty="0"/>
              <a:t>Submitted to: Dr. Robin GAO |Submitted by: Sarthak Joshi (11678187)</a:t>
            </a:r>
          </a:p>
        </p:txBody>
      </p:sp>
      <p:sp>
        <p:nvSpPr>
          <p:cNvPr id="5" name="TextBox 4">
            <a:extLst>
              <a:ext uri="{FF2B5EF4-FFF2-40B4-BE49-F238E27FC236}">
                <a16:creationId xmlns:a16="http://schemas.microsoft.com/office/drawing/2014/main" id="{749DDF7D-FBF9-DB40-A95F-4A533AF878EF}"/>
              </a:ext>
            </a:extLst>
          </p:cNvPr>
          <p:cNvSpPr txBox="1"/>
          <p:nvPr/>
        </p:nvSpPr>
        <p:spPr>
          <a:xfrm>
            <a:off x="2280621" y="5464885"/>
            <a:ext cx="5938998" cy="369332"/>
          </a:xfrm>
          <a:prstGeom prst="rect">
            <a:avLst/>
          </a:prstGeom>
          <a:noFill/>
        </p:spPr>
        <p:txBody>
          <a:bodyPr wrap="none" rtlCol="0">
            <a:spAutoFit/>
          </a:bodyPr>
          <a:lstStyle/>
          <a:p>
            <a:r>
              <a:rPr lang="en-US" dirty="0"/>
              <a:t>S-ITC539-201960-SI | Assignment 4 | Demo and Presentation</a:t>
            </a:r>
          </a:p>
        </p:txBody>
      </p:sp>
    </p:spTree>
    <p:extLst>
      <p:ext uri="{BB962C8B-B14F-4D97-AF65-F5344CB8AC3E}">
        <p14:creationId xmlns:p14="http://schemas.microsoft.com/office/powerpoint/2010/main" val="337924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9FB8-2EAA-B940-A3F0-2FFD17AB03BB}"/>
              </a:ext>
            </a:extLst>
          </p:cNvPr>
          <p:cNvSpPr>
            <a:spLocks noGrp="1"/>
          </p:cNvSpPr>
          <p:nvPr>
            <p:ph type="title"/>
          </p:nvPr>
        </p:nvSpPr>
        <p:spPr>
          <a:xfrm>
            <a:off x="907733" y="2762278"/>
            <a:ext cx="9905998" cy="1478570"/>
          </a:xfrm>
        </p:spPr>
        <p:txBody>
          <a:bodyPr>
            <a:normAutofit/>
          </a:bodyPr>
          <a:lstStyle/>
          <a:p>
            <a:pPr algn="ctr"/>
            <a:r>
              <a:rPr lang="en-US" sz="4400" b="1" dirty="0"/>
              <a:t>App Technical Discussion</a:t>
            </a:r>
          </a:p>
        </p:txBody>
      </p:sp>
    </p:spTree>
    <p:extLst>
      <p:ext uri="{BB962C8B-B14F-4D97-AF65-F5344CB8AC3E}">
        <p14:creationId xmlns:p14="http://schemas.microsoft.com/office/powerpoint/2010/main" val="118473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DDC1-CCEB-F040-B2C0-3FA8127A82D4}"/>
              </a:ext>
            </a:extLst>
          </p:cNvPr>
          <p:cNvSpPr>
            <a:spLocks noGrp="1"/>
          </p:cNvSpPr>
          <p:nvPr>
            <p:ph type="title"/>
          </p:nvPr>
        </p:nvSpPr>
        <p:spPr/>
        <p:txBody>
          <a:bodyPr>
            <a:normAutofit/>
          </a:bodyPr>
          <a:lstStyle/>
          <a:p>
            <a:r>
              <a:rPr lang="en-US" dirty="0"/>
              <a:t>Run inference model with TensorFlow Lite Library</a:t>
            </a:r>
          </a:p>
        </p:txBody>
      </p:sp>
      <p:sp>
        <p:nvSpPr>
          <p:cNvPr id="3" name="Content Placeholder 2">
            <a:extLst>
              <a:ext uri="{FF2B5EF4-FFF2-40B4-BE49-F238E27FC236}">
                <a16:creationId xmlns:a16="http://schemas.microsoft.com/office/drawing/2014/main" id="{1E7EFA50-CAE1-124B-905B-CBEAFE46D327}"/>
              </a:ext>
            </a:extLst>
          </p:cNvPr>
          <p:cNvSpPr>
            <a:spLocks noGrp="1"/>
          </p:cNvSpPr>
          <p:nvPr>
            <p:ph idx="1"/>
          </p:nvPr>
        </p:nvSpPr>
        <p:spPr/>
        <p:txBody>
          <a:bodyPr/>
          <a:lstStyle/>
          <a:p>
            <a:r>
              <a:rPr lang="en-US" dirty="0">
                <a:solidFill>
                  <a:schemeClr val="bg1"/>
                </a:solidFill>
              </a:rPr>
              <a:t>Running inference (“identification”) actually happens when user captures still image and hit Classify button (on next activity of the app) or selects option “Live Image Classification” bottom navigation menu. It means that, app begins to identify object through device camera and displays the top three predictions on the screen.</a:t>
            </a:r>
          </a:p>
          <a:p>
            <a:r>
              <a:rPr lang="en-US" dirty="0">
                <a:solidFill>
                  <a:schemeClr val="bg1"/>
                </a:solidFill>
              </a:rPr>
              <a:t>Say, user has chosen Quantized Model to run the classification. </a:t>
            </a:r>
          </a:p>
        </p:txBody>
      </p:sp>
    </p:spTree>
    <p:extLst>
      <p:ext uri="{BB962C8B-B14F-4D97-AF65-F5344CB8AC3E}">
        <p14:creationId xmlns:p14="http://schemas.microsoft.com/office/powerpoint/2010/main" val="3930870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35A1D-C0FE-3146-9C9D-64FC510F774B}"/>
              </a:ext>
            </a:extLst>
          </p:cNvPr>
          <p:cNvSpPr txBox="1"/>
          <p:nvPr/>
        </p:nvSpPr>
        <p:spPr>
          <a:xfrm>
            <a:off x="878541" y="917985"/>
            <a:ext cx="7856668" cy="923330"/>
          </a:xfrm>
          <a:prstGeom prst="rect">
            <a:avLst/>
          </a:prstGeom>
          <a:noFill/>
        </p:spPr>
        <p:txBody>
          <a:bodyPr wrap="square" rtlCol="0">
            <a:spAutoFit/>
          </a:bodyPr>
          <a:lstStyle/>
          <a:p>
            <a:r>
              <a:rPr lang="en-US" dirty="0">
                <a:solidFill>
                  <a:schemeClr val="bg1"/>
                </a:solidFill>
              </a:rPr>
              <a:t>When user click Classify button or jumps to Live Image Classification features, </a:t>
            </a:r>
            <a:r>
              <a:rPr lang="en-US" b="1" dirty="0" err="1">
                <a:solidFill>
                  <a:schemeClr val="bg1"/>
                </a:solidFill>
              </a:rPr>
              <a:t>classifyBtnTask</a:t>
            </a:r>
            <a:r>
              <a:rPr lang="en-US" dirty="0">
                <a:solidFill>
                  <a:schemeClr val="bg1"/>
                </a:solidFill>
              </a:rPr>
              <a:t> is executed and process several synchronous task in asynchronous manner. </a:t>
            </a:r>
          </a:p>
        </p:txBody>
      </p:sp>
      <p:pic>
        <p:nvPicPr>
          <p:cNvPr id="10" name="Picture 9">
            <a:extLst>
              <a:ext uri="{FF2B5EF4-FFF2-40B4-BE49-F238E27FC236}">
                <a16:creationId xmlns:a16="http://schemas.microsoft.com/office/drawing/2014/main" id="{E44C72BA-9DC8-6E41-A6BD-6A71597DA0AF}"/>
              </a:ext>
            </a:extLst>
          </p:cNvPr>
          <p:cNvPicPr>
            <a:picLocks noChangeAspect="1"/>
          </p:cNvPicPr>
          <p:nvPr/>
        </p:nvPicPr>
        <p:blipFill>
          <a:blip r:embed="rId2"/>
          <a:stretch>
            <a:fillRect/>
          </a:stretch>
        </p:blipFill>
        <p:spPr>
          <a:xfrm>
            <a:off x="989705" y="1841315"/>
            <a:ext cx="6988472" cy="4670345"/>
          </a:xfrm>
          <a:prstGeom prst="rect">
            <a:avLst/>
          </a:prstGeom>
        </p:spPr>
      </p:pic>
    </p:spTree>
    <p:extLst>
      <p:ext uri="{BB962C8B-B14F-4D97-AF65-F5344CB8AC3E}">
        <p14:creationId xmlns:p14="http://schemas.microsoft.com/office/powerpoint/2010/main" val="227743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3C9838-1390-E249-A3D0-7B5D10C34775}"/>
              </a:ext>
            </a:extLst>
          </p:cNvPr>
          <p:cNvSpPr>
            <a:spLocks noGrp="1"/>
          </p:cNvSpPr>
          <p:nvPr>
            <p:ph idx="1"/>
          </p:nvPr>
        </p:nvSpPr>
        <p:spPr>
          <a:xfrm>
            <a:off x="1259746" y="937053"/>
            <a:ext cx="9905999" cy="5528293"/>
          </a:xfrm>
        </p:spPr>
        <p:txBody>
          <a:bodyPr>
            <a:normAutofit/>
          </a:bodyPr>
          <a:lstStyle/>
          <a:p>
            <a:r>
              <a:rPr lang="en-US" dirty="0">
                <a:solidFill>
                  <a:schemeClr val="bg1"/>
                </a:solidFill>
              </a:rPr>
              <a:t>First off, it loads list of predefined labels by calling </a:t>
            </a:r>
            <a:r>
              <a:rPr lang="en-US" b="1" dirty="0" err="1">
                <a:solidFill>
                  <a:schemeClr val="bg1"/>
                </a:solidFill>
              </a:rPr>
              <a:t>loadLabelList</a:t>
            </a:r>
            <a:r>
              <a:rPr lang="en-US" b="1" dirty="0">
                <a:solidFill>
                  <a:schemeClr val="bg1"/>
                </a:solidFill>
              </a:rPr>
              <a:t>()</a:t>
            </a:r>
            <a:r>
              <a:rPr lang="en-US" dirty="0">
                <a:solidFill>
                  <a:schemeClr val="bg1"/>
                </a:solidFill>
              </a:rPr>
              <a:t> function and storing the labels in </a:t>
            </a:r>
            <a:r>
              <a:rPr lang="en-US" b="1" dirty="0">
                <a:solidFill>
                  <a:schemeClr val="bg1"/>
                </a:solidFill>
              </a:rPr>
              <a:t>List</a:t>
            </a:r>
            <a:r>
              <a:rPr lang="en-US" dirty="0">
                <a:solidFill>
                  <a:schemeClr val="bg1"/>
                </a:solidFill>
              </a:rPr>
              <a:t> objects called </a:t>
            </a:r>
            <a:r>
              <a:rPr lang="en-US" b="1" dirty="0" err="1">
                <a:solidFill>
                  <a:schemeClr val="bg1"/>
                </a:solidFill>
              </a:rPr>
              <a:t>lableList</a:t>
            </a:r>
            <a:r>
              <a:rPr lang="en-US" dirty="0">
                <a:solidFill>
                  <a:schemeClr val="bg1"/>
                </a:solidFill>
              </a:rPr>
              <a:t>. Labels are essentially names of objects which are identified and stored into pretrained model provided by TensorFlow Lite. </a:t>
            </a:r>
          </a:p>
          <a:p>
            <a:endParaRPr lang="en-US" dirty="0">
              <a:solidFill>
                <a:schemeClr val="bg1"/>
              </a:solidFill>
            </a:endParaRPr>
          </a:p>
          <a:p>
            <a:r>
              <a:rPr lang="en-US" dirty="0" err="1">
                <a:solidFill>
                  <a:schemeClr val="bg1"/>
                </a:solidFill>
              </a:rPr>
              <a:t>LoadLabelList</a:t>
            </a:r>
            <a:r>
              <a:rPr lang="en-US" dirty="0">
                <a:solidFill>
                  <a:schemeClr val="bg1"/>
                </a:solidFill>
              </a:rPr>
              <a:t> function:</a:t>
            </a:r>
          </a:p>
          <a:p>
            <a:pPr marL="0" indent="0">
              <a:buNone/>
            </a:pPr>
            <a:endParaRPr lang="en-US" b="1" dirty="0">
              <a:solidFill>
                <a:schemeClr val="bg1"/>
              </a:solidFill>
            </a:endParaRPr>
          </a:p>
        </p:txBody>
      </p:sp>
      <p:pic>
        <p:nvPicPr>
          <p:cNvPr id="8" name="Picture 7">
            <a:extLst>
              <a:ext uri="{FF2B5EF4-FFF2-40B4-BE49-F238E27FC236}">
                <a16:creationId xmlns:a16="http://schemas.microsoft.com/office/drawing/2014/main" id="{5F236DAE-5853-214A-8924-56732801CD1C}"/>
              </a:ext>
            </a:extLst>
          </p:cNvPr>
          <p:cNvPicPr>
            <a:picLocks noChangeAspect="1"/>
          </p:cNvPicPr>
          <p:nvPr/>
        </p:nvPicPr>
        <p:blipFill>
          <a:blip r:embed="rId2"/>
          <a:stretch>
            <a:fillRect/>
          </a:stretch>
        </p:blipFill>
        <p:spPr>
          <a:xfrm>
            <a:off x="1577639" y="2775475"/>
            <a:ext cx="3378200" cy="508000"/>
          </a:xfrm>
          <a:prstGeom prst="rect">
            <a:avLst/>
          </a:prstGeom>
        </p:spPr>
      </p:pic>
      <p:pic>
        <p:nvPicPr>
          <p:cNvPr id="10" name="Picture 9">
            <a:extLst>
              <a:ext uri="{FF2B5EF4-FFF2-40B4-BE49-F238E27FC236}">
                <a16:creationId xmlns:a16="http://schemas.microsoft.com/office/drawing/2014/main" id="{C7F21C95-04B9-8144-BE51-C41008FFB841}"/>
              </a:ext>
            </a:extLst>
          </p:cNvPr>
          <p:cNvPicPr>
            <a:picLocks noChangeAspect="1"/>
          </p:cNvPicPr>
          <p:nvPr/>
        </p:nvPicPr>
        <p:blipFill>
          <a:blip r:embed="rId3"/>
          <a:stretch>
            <a:fillRect/>
          </a:stretch>
        </p:blipFill>
        <p:spPr>
          <a:xfrm>
            <a:off x="1577639" y="3826292"/>
            <a:ext cx="8709660" cy="2225329"/>
          </a:xfrm>
          <a:prstGeom prst="rect">
            <a:avLst/>
          </a:prstGeom>
        </p:spPr>
      </p:pic>
    </p:spTree>
    <p:extLst>
      <p:ext uri="{BB962C8B-B14F-4D97-AF65-F5344CB8AC3E}">
        <p14:creationId xmlns:p14="http://schemas.microsoft.com/office/powerpoint/2010/main" val="27150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BBDBF2-77AF-1A4B-8026-CD0ECE0815B9}"/>
              </a:ext>
            </a:extLst>
          </p:cNvPr>
          <p:cNvSpPr>
            <a:spLocks noGrp="1"/>
          </p:cNvSpPr>
          <p:nvPr>
            <p:ph idx="1"/>
          </p:nvPr>
        </p:nvSpPr>
        <p:spPr>
          <a:xfrm>
            <a:off x="1119896" y="694184"/>
            <a:ext cx="9905999" cy="5889495"/>
          </a:xfrm>
        </p:spPr>
        <p:txBody>
          <a:bodyPr/>
          <a:lstStyle/>
          <a:p>
            <a:r>
              <a:rPr lang="en-US" dirty="0">
                <a:solidFill>
                  <a:schemeClr val="bg1"/>
                </a:solidFill>
              </a:rPr>
              <a:t>After, the programs check the user chosen option for quant model or float model. If it is quant model,  </a:t>
            </a:r>
            <a:r>
              <a:rPr lang="en-US" b="1" dirty="0">
                <a:solidFill>
                  <a:schemeClr val="bg1"/>
                </a:solidFill>
              </a:rPr>
              <a:t>byte 2d-array </a:t>
            </a:r>
            <a:r>
              <a:rPr lang="en-US" dirty="0">
                <a:solidFill>
                  <a:schemeClr val="bg1"/>
                </a:solidFill>
              </a:rPr>
              <a:t>object </a:t>
            </a:r>
            <a:r>
              <a:rPr lang="en-US" b="1" dirty="0" err="1">
                <a:solidFill>
                  <a:schemeClr val="bg1"/>
                </a:solidFill>
              </a:rPr>
              <a:t>labelProbArrayB</a:t>
            </a:r>
            <a:r>
              <a:rPr lang="en-US" b="1" dirty="0">
                <a:solidFill>
                  <a:schemeClr val="bg1"/>
                </a:solidFill>
              </a:rPr>
              <a:t> </a:t>
            </a:r>
            <a:r>
              <a:rPr lang="en-US" dirty="0">
                <a:solidFill>
                  <a:schemeClr val="bg1"/>
                </a:solidFill>
              </a:rPr>
              <a:t>will hold the probabilities of each label for quantized graphs. And for float, </a:t>
            </a:r>
            <a:r>
              <a:rPr lang="en-US" b="1" dirty="0" err="1">
                <a:solidFill>
                  <a:schemeClr val="bg1"/>
                </a:solidFill>
              </a:rPr>
              <a:t>labelProbArray</a:t>
            </a:r>
            <a:r>
              <a:rPr lang="en-US" b="1" dirty="0">
                <a:solidFill>
                  <a:schemeClr val="bg1"/>
                </a:solidFill>
              </a:rPr>
              <a:t> </a:t>
            </a:r>
            <a:r>
              <a:rPr lang="en-US" dirty="0">
                <a:solidFill>
                  <a:schemeClr val="bg1"/>
                </a:solidFill>
              </a:rPr>
              <a:t>is used.</a:t>
            </a:r>
          </a:p>
          <a:p>
            <a:endParaRPr lang="en-US" dirty="0"/>
          </a:p>
          <a:p>
            <a:endParaRPr lang="en-US" dirty="0"/>
          </a:p>
          <a:p>
            <a:r>
              <a:rPr lang="en-US" dirty="0">
                <a:solidFill>
                  <a:schemeClr val="bg1"/>
                </a:solidFill>
              </a:rPr>
              <a:t>Then program converts resized image </a:t>
            </a:r>
            <a:r>
              <a:rPr lang="en-US" b="1" dirty="0">
                <a:solidFill>
                  <a:schemeClr val="bg1"/>
                </a:solidFill>
              </a:rPr>
              <a:t>bitmap</a:t>
            </a:r>
            <a:r>
              <a:rPr lang="en-US" dirty="0">
                <a:solidFill>
                  <a:schemeClr val="bg1"/>
                </a:solidFill>
              </a:rPr>
              <a:t> to </a:t>
            </a:r>
            <a:r>
              <a:rPr lang="en-US" b="1" dirty="0">
                <a:solidFill>
                  <a:schemeClr val="bg1"/>
                </a:solidFill>
              </a:rPr>
              <a:t>byte buffer</a:t>
            </a:r>
            <a:r>
              <a:rPr lang="en-US" dirty="0">
                <a:solidFill>
                  <a:schemeClr val="bg1"/>
                </a:solidFill>
              </a:rPr>
              <a:t>.</a:t>
            </a:r>
          </a:p>
          <a:p>
            <a:endParaRPr lang="en-US" dirty="0">
              <a:solidFill>
                <a:schemeClr val="bg1"/>
              </a:solidFill>
            </a:endParaRPr>
          </a:p>
          <a:p>
            <a:pPr marL="0" indent="0">
              <a:buNone/>
            </a:pPr>
            <a:r>
              <a:rPr lang="en-US" dirty="0">
                <a:solidFill>
                  <a:schemeClr val="bg1"/>
                </a:solidFill>
              </a:rPr>
              <a:t>   But before this process, several tasks are carried out. When user captures the 	image, that image is converted to </a:t>
            </a:r>
            <a:r>
              <a:rPr lang="en-US" b="1" dirty="0">
                <a:solidFill>
                  <a:schemeClr val="bg1"/>
                </a:solidFill>
              </a:rPr>
              <a:t>Bitmap object. </a:t>
            </a:r>
            <a:r>
              <a:rPr lang="en-US" dirty="0">
                <a:solidFill>
                  <a:schemeClr val="bg1"/>
                </a:solidFill>
              </a:rPr>
              <a:t>That bitmap object 	gets resized in order to meet TensorFlow </a:t>
            </a:r>
            <a:r>
              <a:rPr lang="en-US" dirty="0" err="1">
                <a:solidFill>
                  <a:schemeClr val="bg1"/>
                </a:solidFill>
              </a:rPr>
              <a:t>lite’s</a:t>
            </a:r>
            <a:r>
              <a:rPr lang="en-US" dirty="0">
                <a:solidFill>
                  <a:schemeClr val="bg1"/>
                </a:solidFill>
              </a:rPr>
              <a:t> image size requirement.</a:t>
            </a:r>
            <a:endParaRPr lang="en-US" b="1" dirty="0">
              <a:solidFill>
                <a:schemeClr val="bg1"/>
              </a:solidFill>
            </a:endParaRPr>
          </a:p>
        </p:txBody>
      </p:sp>
      <p:pic>
        <p:nvPicPr>
          <p:cNvPr id="4" name="Picture 3">
            <a:extLst>
              <a:ext uri="{FF2B5EF4-FFF2-40B4-BE49-F238E27FC236}">
                <a16:creationId xmlns:a16="http://schemas.microsoft.com/office/drawing/2014/main" id="{507543B8-2173-CB40-8762-FCA1C074FD70}"/>
              </a:ext>
            </a:extLst>
          </p:cNvPr>
          <p:cNvPicPr>
            <a:picLocks noChangeAspect="1"/>
          </p:cNvPicPr>
          <p:nvPr/>
        </p:nvPicPr>
        <p:blipFill>
          <a:blip r:embed="rId2"/>
          <a:stretch>
            <a:fillRect/>
          </a:stretch>
        </p:blipFill>
        <p:spPr>
          <a:xfrm>
            <a:off x="1437790" y="2579222"/>
            <a:ext cx="5359400" cy="1054100"/>
          </a:xfrm>
          <a:prstGeom prst="rect">
            <a:avLst/>
          </a:prstGeom>
        </p:spPr>
      </p:pic>
      <p:pic>
        <p:nvPicPr>
          <p:cNvPr id="6" name="Picture 5">
            <a:extLst>
              <a:ext uri="{FF2B5EF4-FFF2-40B4-BE49-F238E27FC236}">
                <a16:creationId xmlns:a16="http://schemas.microsoft.com/office/drawing/2014/main" id="{1B2D6017-8C0A-4F4F-AEB2-F12047BE3E15}"/>
              </a:ext>
            </a:extLst>
          </p:cNvPr>
          <p:cNvPicPr>
            <a:picLocks noChangeAspect="1"/>
          </p:cNvPicPr>
          <p:nvPr/>
        </p:nvPicPr>
        <p:blipFill>
          <a:blip r:embed="rId3"/>
          <a:stretch>
            <a:fillRect/>
          </a:stretch>
        </p:blipFill>
        <p:spPr>
          <a:xfrm>
            <a:off x="1437790" y="4261710"/>
            <a:ext cx="4432300" cy="584200"/>
          </a:xfrm>
          <a:prstGeom prst="rect">
            <a:avLst/>
          </a:prstGeom>
        </p:spPr>
      </p:pic>
    </p:spTree>
    <p:extLst>
      <p:ext uri="{BB962C8B-B14F-4D97-AF65-F5344CB8AC3E}">
        <p14:creationId xmlns:p14="http://schemas.microsoft.com/office/powerpoint/2010/main" val="1023219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F7D2C-FE08-1141-BD3E-8994E77C413B}"/>
              </a:ext>
            </a:extLst>
          </p:cNvPr>
          <p:cNvSpPr>
            <a:spLocks noGrp="1"/>
          </p:cNvSpPr>
          <p:nvPr>
            <p:ph idx="1"/>
          </p:nvPr>
        </p:nvSpPr>
        <p:spPr>
          <a:xfrm>
            <a:off x="1141412" y="193638"/>
            <a:ext cx="9905999" cy="6302578"/>
          </a:xfrm>
        </p:spPr>
        <p:txBody>
          <a:bodyPr/>
          <a:lstStyle/>
          <a:p>
            <a:r>
              <a:rPr lang="en-US" dirty="0">
                <a:solidFill>
                  <a:schemeClr val="bg1"/>
                </a:solidFill>
              </a:rPr>
              <a:t>Converting bitmap to byte array</a:t>
            </a:r>
          </a:p>
          <a:p>
            <a:pPr lvl="1"/>
            <a:r>
              <a:rPr lang="en-US" dirty="0">
                <a:solidFill>
                  <a:schemeClr val="bg1"/>
                </a:solidFill>
              </a:rPr>
              <a:t>In high level understanding, TensorFlow Lite or any other image classification process convert image to bitmap and converts bitmap to byte buffer. This is done in order to loop through each pixels of the image.</a:t>
            </a:r>
          </a:p>
          <a:p>
            <a:pPr lvl="1"/>
            <a:endParaRPr lang="en-US" dirty="0">
              <a:solidFill>
                <a:schemeClr val="bg1"/>
              </a:solidFill>
            </a:endParaRPr>
          </a:p>
        </p:txBody>
      </p:sp>
      <p:pic>
        <p:nvPicPr>
          <p:cNvPr id="4" name="Picture 3">
            <a:extLst>
              <a:ext uri="{FF2B5EF4-FFF2-40B4-BE49-F238E27FC236}">
                <a16:creationId xmlns:a16="http://schemas.microsoft.com/office/drawing/2014/main" id="{2FD7BED9-C440-D348-A04F-10842CA585BB}"/>
              </a:ext>
            </a:extLst>
          </p:cNvPr>
          <p:cNvPicPr>
            <a:picLocks noChangeAspect="1"/>
          </p:cNvPicPr>
          <p:nvPr/>
        </p:nvPicPr>
        <p:blipFill>
          <a:blip r:embed="rId2"/>
          <a:stretch>
            <a:fillRect/>
          </a:stretch>
        </p:blipFill>
        <p:spPr>
          <a:xfrm>
            <a:off x="1463041" y="1899205"/>
            <a:ext cx="9251576" cy="4475274"/>
          </a:xfrm>
          <a:prstGeom prst="rect">
            <a:avLst/>
          </a:prstGeom>
        </p:spPr>
      </p:pic>
    </p:spTree>
    <p:extLst>
      <p:ext uri="{BB962C8B-B14F-4D97-AF65-F5344CB8AC3E}">
        <p14:creationId xmlns:p14="http://schemas.microsoft.com/office/powerpoint/2010/main" val="400252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EC618-F863-F24B-99B3-BBC6FB2EC2D2}"/>
              </a:ext>
            </a:extLst>
          </p:cNvPr>
          <p:cNvSpPr>
            <a:spLocks noGrp="1"/>
          </p:cNvSpPr>
          <p:nvPr>
            <p:ph idx="1"/>
          </p:nvPr>
        </p:nvSpPr>
        <p:spPr>
          <a:xfrm>
            <a:off x="1141412" y="634701"/>
            <a:ext cx="9905999" cy="5156500"/>
          </a:xfrm>
        </p:spPr>
        <p:txBody>
          <a:bodyPr/>
          <a:lstStyle/>
          <a:p>
            <a:r>
              <a:rPr lang="en-US" dirty="0">
                <a:solidFill>
                  <a:schemeClr val="bg1"/>
                </a:solidFill>
              </a:rPr>
              <a:t>After all those process, </a:t>
            </a:r>
            <a:r>
              <a:rPr lang="en-US" dirty="0" err="1">
                <a:solidFill>
                  <a:schemeClr val="bg1"/>
                </a:solidFill>
              </a:rPr>
              <a:t>Tensorflow</a:t>
            </a:r>
            <a:r>
              <a:rPr lang="en-US" dirty="0">
                <a:solidFill>
                  <a:schemeClr val="bg1"/>
                </a:solidFill>
              </a:rPr>
              <a:t> </a:t>
            </a:r>
            <a:r>
              <a:rPr lang="en-US" dirty="0" err="1">
                <a:solidFill>
                  <a:schemeClr val="bg1"/>
                </a:solidFill>
              </a:rPr>
              <a:t>lite’s</a:t>
            </a:r>
            <a:r>
              <a:rPr lang="en-US" dirty="0">
                <a:solidFill>
                  <a:schemeClr val="bg1"/>
                </a:solidFill>
              </a:rPr>
              <a:t> </a:t>
            </a:r>
            <a:r>
              <a:rPr lang="en-US" b="1" dirty="0">
                <a:solidFill>
                  <a:schemeClr val="bg1"/>
                </a:solidFill>
              </a:rPr>
              <a:t>Interpreter</a:t>
            </a:r>
            <a:r>
              <a:rPr lang="en-US" dirty="0">
                <a:solidFill>
                  <a:schemeClr val="bg1"/>
                </a:solidFill>
              </a:rPr>
              <a:t> is executed.</a:t>
            </a:r>
          </a:p>
          <a:p>
            <a:pPr lvl="1"/>
            <a:r>
              <a:rPr lang="en-US" b="1" dirty="0">
                <a:solidFill>
                  <a:schemeClr val="bg1"/>
                </a:solidFill>
              </a:rPr>
              <a:t>Interpreter</a:t>
            </a:r>
            <a:r>
              <a:rPr lang="en-US" dirty="0">
                <a:solidFill>
                  <a:schemeClr val="bg1"/>
                </a:solidFill>
              </a:rPr>
              <a:t> is a Class provided by TensorFlow Lite library that takes a model file, such as quantized model, then executes the operations it defines on input data and provides access to the target/output.</a:t>
            </a:r>
          </a:p>
          <a:p>
            <a:pPr lvl="1"/>
            <a:r>
              <a:rPr lang="en-US" dirty="0">
                <a:solidFill>
                  <a:schemeClr val="bg1"/>
                </a:solidFill>
              </a:rPr>
              <a:t>In this case, Interpreter is pre initialized with </a:t>
            </a:r>
            <a:r>
              <a:rPr lang="en-US" b="1" dirty="0" err="1">
                <a:solidFill>
                  <a:schemeClr val="bg1"/>
                </a:solidFill>
              </a:rPr>
              <a:t>tflite</a:t>
            </a:r>
            <a:r>
              <a:rPr lang="en-US" dirty="0">
                <a:solidFill>
                  <a:schemeClr val="bg1"/>
                </a:solidFill>
              </a:rPr>
              <a:t> object in the program.</a:t>
            </a:r>
          </a:p>
          <a:p>
            <a:pPr lvl="1"/>
            <a:endParaRPr lang="en-US" dirty="0">
              <a:solidFill>
                <a:schemeClr val="bg1"/>
              </a:solidFill>
            </a:endParaRPr>
          </a:p>
          <a:p>
            <a:pPr lvl="1"/>
            <a:endParaRPr lang="en-US" dirty="0">
              <a:solidFill>
                <a:schemeClr val="bg1"/>
              </a:solidFill>
            </a:endParaRPr>
          </a:p>
          <a:p>
            <a:pPr lvl="1"/>
            <a:r>
              <a:rPr lang="en-US" dirty="0">
                <a:solidFill>
                  <a:schemeClr val="bg1"/>
                </a:solidFill>
              </a:rPr>
              <a:t>Here, Interpreter takes two parameters: </a:t>
            </a:r>
          </a:p>
          <a:p>
            <a:pPr lvl="2"/>
            <a:r>
              <a:rPr lang="en-US" dirty="0">
                <a:solidFill>
                  <a:schemeClr val="bg1"/>
                </a:solidFill>
              </a:rPr>
              <a:t>list of labels (which we have discussed before)</a:t>
            </a:r>
          </a:p>
          <a:p>
            <a:pPr lvl="2"/>
            <a:r>
              <a:rPr lang="en-US" dirty="0">
                <a:solidFill>
                  <a:schemeClr val="bg1"/>
                </a:solidFill>
              </a:rPr>
              <a:t>Interpreter options (default options)</a:t>
            </a:r>
          </a:p>
          <a:p>
            <a:pPr lvl="2"/>
            <a:endParaRPr lang="en-US" dirty="0">
              <a:solidFill>
                <a:schemeClr val="bg1"/>
              </a:solidFill>
            </a:endParaRPr>
          </a:p>
          <a:p>
            <a:pPr lvl="1"/>
            <a:endParaRPr lang="en-US" dirty="0">
              <a:solidFill>
                <a:schemeClr val="bg1"/>
              </a:solidFill>
            </a:endParaRPr>
          </a:p>
        </p:txBody>
      </p:sp>
      <p:pic>
        <p:nvPicPr>
          <p:cNvPr id="4" name="Picture 3">
            <a:extLst>
              <a:ext uri="{FF2B5EF4-FFF2-40B4-BE49-F238E27FC236}">
                <a16:creationId xmlns:a16="http://schemas.microsoft.com/office/drawing/2014/main" id="{12EFFC5B-0234-3A46-9242-7E24FF5B836A}"/>
              </a:ext>
            </a:extLst>
          </p:cNvPr>
          <p:cNvPicPr>
            <a:picLocks noChangeAspect="1"/>
          </p:cNvPicPr>
          <p:nvPr/>
        </p:nvPicPr>
        <p:blipFill>
          <a:blip r:embed="rId2"/>
          <a:stretch>
            <a:fillRect/>
          </a:stretch>
        </p:blipFill>
        <p:spPr>
          <a:xfrm>
            <a:off x="1943175" y="2768451"/>
            <a:ext cx="3873500" cy="444500"/>
          </a:xfrm>
          <a:prstGeom prst="rect">
            <a:avLst/>
          </a:prstGeom>
        </p:spPr>
      </p:pic>
      <p:pic>
        <p:nvPicPr>
          <p:cNvPr id="5" name="Picture 4">
            <a:extLst>
              <a:ext uri="{FF2B5EF4-FFF2-40B4-BE49-F238E27FC236}">
                <a16:creationId xmlns:a16="http://schemas.microsoft.com/office/drawing/2014/main" id="{D8481BC4-A80D-A149-9099-B73ABC59EB86}"/>
              </a:ext>
            </a:extLst>
          </p:cNvPr>
          <p:cNvPicPr>
            <a:picLocks noChangeAspect="1"/>
          </p:cNvPicPr>
          <p:nvPr/>
        </p:nvPicPr>
        <p:blipFill>
          <a:blip r:embed="rId3"/>
          <a:stretch>
            <a:fillRect/>
          </a:stretch>
        </p:blipFill>
        <p:spPr>
          <a:xfrm>
            <a:off x="1943175" y="3319107"/>
            <a:ext cx="5956300" cy="241300"/>
          </a:xfrm>
          <a:prstGeom prst="rect">
            <a:avLst/>
          </a:prstGeom>
        </p:spPr>
      </p:pic>
      <p:pic>
        <p:nvPicPr>
          <p:cNvPr id="6" name="Picture 5">
            <a:extLst>
              <a:ext uri="{FF2B5EF4-FFF2-40B4-BE49-F238E27FC236}">
                <a16:creationId xmlns:a16="http://schemas.microsoft.com/office/drawing/2014/main" id="{A19D45F1-30F3-8042-8B96-DF2602F81E1A}"/>
              </a:ext>
            </a:extLst>
          </p:cNvPr>
          <p:cNvPicPr>
            <a:picLocks noChangeAspect="1"/>
          </p:cNvPicPr>
          <p:nvPr/>
        </p:nvPicPr>
        <p:blipFill>
          <a:blip r:embed="rId4"/>
          <a:stretch>
            <a:fillRect/>
          </a:stretch>
        </p:blipFill>
        <p:spPr>
          <a:xfrm>
            <a:off x="2376096" y="4831528"/>
            <a:ext cx="7848600" cy="228600"/>
          </a:xfrm>
          <a:prstGeom prst="rect">
            <a:avLst/>
          </a:prstGeom>
        </p:spPr>
      </p:pic>
    </p:spTree>
    <p:extLst>
      <p:ext uri="{BB962C8B-B14F-4D97-AF65-F5344CB8AC3E}">
        <p14:creationId xmlns:p14="http://schemas.microsoft.com/office/powerpoint/2010/main" val="146420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F2F79-98A3-2449-87B6-057574AE0701}"/>
              </a:ext>
            </a:extLst>
          </p:cNvPr>
          <p:cNvSpPr>
            <a:spLocks noGrp="1"/>
          </p:cNvSpPr>
          <p:nvPr>
            <p:ph idx="1"/>
          </p:nvPr>
        </p:nvSpPr>
        <p:spPr>
          <a:xfrm>
            <a:off x="1141412" y="602428"/>
            <a:ext cx="9905999" cy="5626250"/>
          </a:xfrm>
        </p:spPr>
        <p:txBody>
          <a:bodyPr/>
          <a:lstStyle/>
          <a:p>
            <a:r>
              <a:rPr lang="en-US" dirty="0">
                <a:solidFill>
                  <a:schemeClr val="bg1"/>
                </a:solidFill>
              </a:rPr>
              <a:t>This Interpreter is executed in this same task, by calling </a:t>
            </a:r>
            <a:r>
              <a:rPr lang="en-US" b="1" dirty="0" err="1">
                <a:solidFill>
                  <a:schemeClr val="bg1"/>
                </a:solidFill>
              </a:rPr>
              <a:t>tflite</a:t>
            </a:r>
            <a:r>
              <a:rPr lang="en-US" b="1" dirty="0">
                <a:solidFill>
                  <a:schemeClr val="bg1"/>
                </a:solidFill>
              </a:rPr>
              <a:t> object</a:t>
            </a:r>
            <a:r>
              <a:rPr lang="en-US" dirty="0">
                <a:solidFill>
                  <a:schemeClr val="bg1"/>
                </a:solidFill>
              </a:rPr>
              <a:t>.</a:t>
            </a:r>
          </a:p>
          <a:p>
            <a:endParaRPr lang="en-US" dirty="0">
              <a:solidFill>
                <a:schemeClr val="bg1"/>
              </a:solidFill>
            </a:endParaRPr>
          </a:p>
          <a:p>
            <a:endParaRPr lang="en-US" dirty="0">
              <a:solidFill>
                <a:schemeClr val="bg1"/>
              </a:solidFill>
            </a:endParaRPr>
          </a:p>
          <a:p>
            <a:pPr lvl="1"/>
            <a:r>
              <a:rPr lang="en-US" dirty="0">
                <a:solidFill>
                  <a:schemeClr val="bg1"/>
                </a:solidFill>
              </a:rPr>
              <a:t>Here, .run method takes two parameters:</a:t>
            </a:r>
          </a:p>
          <a:p>
            <a:pPr lvl="2"/>
            <a:r>
              <a:rPr lang="en-US" b="1" dirty="0" err="1">
                <a:solidFill>
                  <a:schemeClr val="bg1"/>
                </a:solidFill>
              </a:rPr>
              <a:t>imgData</a:t>
            </a:r>
            <a:r>
              <a:rPr lang="en-US" b="1" dirty="0">
                <a:solidFill>
                  <a:schemeClr val="bg1"/>
                </a:solidFill>
              </a:rPr>
              <a:t>: </a:t>
            </a:r>
            <a:r>
              <a:rPr lang="en-US" dirty="0">
                <a:solidFill>
                  <a:schemeClr val="bg1"/>
                </a:solidFill>
              </a:rPr>
              <a:t>is a </a:t>
            </a:r>
            <a:r>
              <a:rPr lang="en-US" dirty="0" err="1">
                <a:solidFill>
                  <a:schemeClr val="bg1"/>
                </a:solidFill>
              </a:rPr>
              <a:t>bytebuffer</a:t>
            </a:r>
            <a:r>
              <a:rPr lang="en-US" dirty="0">
                <a:solidFill>
                  <a:schemeClr val="bg1"/>
                </a:solidFill>
              </a:rPr>
              <a:t> that holds the image buffer size </a:t>
            </a:r>
          </a:p>
          <a:p>
            <a:pPr lvl="3"/>
            <a:r>
              <a:rPr lang="en-US" dirty="0">
                <a:solidFill>
                  <a:schemeClr val="bg1"/>
                </a:solidFill>
              </a:rPr>
              <a:t>DIM_IMG_SIZE_X * DIM_IMG_SIZE_Y * DIM_PIXEL_SIZE are the dimension given to captured image.</a:t>
            </a: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a:p>
            <a:pPr lvl="1"/>
            <a:r>
              <a:rPr lang="en-US" b="1" dirty="0" err="1">
                <a:solidFill>
                  <a:schemeClr val="bg1"/>
                </a:solidFill>
              </a:rPr>
              <a:t>labelProbArray</a:t>
            </a:r>
            <a:r>
              <a:rPr lang="en-US" b="1" dirty="0">
                <a:solidFill>
                  <a:schemeClr val="bg1"/>
                </a:solidFill>
              </a:rPr>
              <a:t>/B</a:t>
            </a:r>
            <a:r>
              <a:rPr lang="en-US" dirty="0">
                <a:solidFill>
                  <a:schemeClr val="bg1"/>
                </a:solidFill>
              </a:rPr>
              <a:t>: holds the label’s probabilities for either quantized model or float model.</a:t>
            </a:r>
          </a:p>
        </p:txBody>
      </p:sp>
      <p:pic>
        <p:nvPicPr>
          <p:cNvPr id="4" name="Picture 3">
            <a:extLst>
              <a:ext uri="{FF2B5EF4-FFF2-40B4-BE49-F238E27FC236}">
                <a16:creationId xmlns:a16="http://schemas.microsoft.com/office/drawing/2014/main" id="{FF01546F-E0B5-1443-92C5-C40D7CDF28A1}"/>
              </a:ext>
            </a:extLst>
          </p:cNvPr>
          <p:cNvPicPr>
            <a:picLocks noChangeAspect="1"/>
          </p:cNvPicPr>
          <p:nvPr/>
        </p:nvPicPr>
        <p:blipFill>
          <a:blip r:embed="rId2"/>
          <a:stretch>
            <a:fillRect/>
          </a:stretch>
        </p:blipFill>
        <p:spPr>
          <a:xfrm>
            <a:off x="1479849" y="1114239"/>
            <a:ext cx="4305300" cy="1079500"/>
          </a:xfrm>
          <a:prstGeom prst="rect">
            <a:avLst/>
          </a:prstGeom>
        </p:spPr>
      </p:pic>
      <p:pic>
        <p:nvPicPr>
          <p:cNvPr id="5" name="Picture 4">
            <a:extLst>
              <a:ext uri="{FF2B5EF4-FFF2-40B4-BE49-F238E27FC236}">
                <a16:creationId xmlns:a16="http://schemas.microsoft.com/office/drawing/2014/main" id="{6D3168C9-900E-414A-A7DE-3E9ED9750E6B}"/>
              </a:ext>
            </a:extLst>
          </p:cNvPr>
          <p:cNvPicPr>
            <a:picLocks noChangeAspect="1"/>
          </p:cNvPicPr>
          <p:nvPr/>
        </p:nvPicPr>
        <p:blipFill>
          <a:blip r:embed="rId3"/>
          <a:stretch>
            <a:fillRect/>
          </a:stretch>
        </p:blipFill>
        <p:spPr>
          <a:xfrm>
            <a:off x="2705378" y="3827705"/>
            <a:ext cx="5115431" cy="1475107"/>
          </a:xfrm>
          <a:prstGeom prst="rect">
            <a:avLst/>
          </a:prstGeom>
        </p:spPr>
      </p:pic>
    </p:spTree>
    <p:extLst>
      <p:ext uri="{BB962C8B-B14F-4D97-AF65-F5344CB8AC3E}">
        <p14:creationId xmlns:p14="http://schemas.microsoft.com/office/powerpoint/2010/main" val="27594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CC4A5A-5599-A946-B6B1-29E9B9AF360E}"/>
              </a:ext>
            </a:extLst>
          </p:cNvPr>
          <p:cNvSpPr>
            <a:spLocks noGrp="1"/>
          </p:cNvSpPr>
          <p:nvPr>
            <p:ph idx="1"/>
          </p:nvPr>
        </p:nvSpPr>
        <p:spPr>
          <a:xfrm>
            <a:off x="1141412" y="677732"/>
            <a:ext cx="9905999" cy="5113469"/>
          </a:xfrm>
        </p:spPr>
        <p:txBody>
          <a:bodyPr/>
          <a:lstStyle/>
          <a:p>
            <a:r>
              <a:rPr lang="en-US" dirty="0">
                <a:solidFill>
                  <a:schemeClr val="bg1"/>
                </a:solidFill>
              </a:rPr>
              <a:t>Finally, after the executing the </a:t>
            </a:r>
            <a:r>
              <a:rPr lang="en-US" dirty="0" err="1">
                <a:solidFill>
                  <a:schemeClr val="bg1"/>
                </a:solidFill>
              </a:rPr>
              <a:t>Interperter</a:t>
            </a:r>
            <a:r>
              <a:rPr lang="en-US" dirty="0">
                <a:solidFill>
                  <a:schemeClr val="bg1"/>
                </a:solidFill>
              </a:rPr>
              <a:t>, TensorFlow Lite starts to do it’s job to identify objects and identified object’s names are then display to the device screen by </a:t>
            </a:r>
            <a:r>
              <a:rPr lang="en-US" b="1" dirty="0" err="1">
                <a:solidFill>
                  <a:schemeClr val="bg1"/>
                </a:solidFill>
              </a:rPr>
              <a:t>printTopKLabes</a:t>
            </a:r>
            <a:r>
              <a:rPr lang="en-US" b="1" dirty="0">
                <a:solidFill>
                  <a:schemeClr val="bg1"/>
                </a:solidFill>
              </a:rPr>
              <a:t>() </a:t>
            </a:r>
            <a:r>
              <a:rPr lang="en-US" dirty="0">
                <a:solidFill>
                  <a:schemeClr val="bg1"/>
                </a:solidFill>
              </a:rPr>
              <a:t>function, which is the last function of this major task.</a:t>
            </a:r>
          </a:p>
          <a:p>
            <a:endParaRPr lang="en-US" dirty="0">
              <a:solidFill>
                <a:schemeClr val="bg1"/>
              </a:solidFill>
            </a:endParaRPr>
          </a:p>
        </p:txBody>
      </p:sp>
      <p:pic>
        <p:nvPicPr>
          <p:cNvPr id="4" name="Picture 3">
            <a:extLst>
              <a:ext uri="{FF2B5EF4-FFF2-40B4-BE49-F238E27FC236}">
                <a16:creationId xmlns:a16="http://schemas.microsoft.com/office/drawing/2014/main" id="{72B1C134-92A4-7649-A2B5-DE6C86DE4779}"/>
              </a:ext>
            </a:extLst>
          </p:cNvPr>
          <p:cNvPicPr>
            <a:picLocks noChangeAspect="1"/>
          </p:cNvPicPr>
          <p:nvPr/>
        </p:nvPicPr>
        <p:blipFill>
          <a:blip r:embed="rId2"/>
          <a:stretch>
            <a:fillRect/>
          </a:stretch>
        </p:blipFill>
        <p:spPr>
          <a:xfrm>
            <a:off x="1451684" y="3552414"/>
            <a:ext cx="3270231" cy="1604386"/>
          </a:xfrm>
          <a:prstGeom prst="rect">
            <a:avLst/>
          </a:prstGeom>
        </p:spPr>
      </p:pic>
      <p:pic>
        <p:nvPicPr>
          <p:cNvPr id="5" name="Picture 4">
            <a:extLst>
              <a:ext uri="{FF2B5EF4-FFF2-40B4-BE49-F238E27FC236}">
                <a16:creationId xmlns:a16="http://schemas.microsoft.com/office/drawing/2014/main" id="{D629A203-1AA8-7043-AC67-D0996C33198A}"/>
              </a:ext>
            </a:extLst>
          </p:cNvPr>
          <p:cNvPicPr>
            <a:picLocks noChangeAspect="1"/>
          </p:cNvPicPr>
          <p:nvPr/>
        </p:nvPicPr>
        <p:blipFill>
          <a:blip r:embed="rId3"/>
          <a:stretch>
            <a:fillRect/>
          </a:stretch>
        </p:blipFill>
        <p:spPr>
          <a:xfrm>
            <a:off x="5163672" y="2465891"/>
            <a:ext cx="6325496" cy="3911349"/>
          </a:xfrm>
          <a:prstGeom prst="rect">
            <a:avLst/>
          </a:prstGeom>
        </p:spPr>
      </p:pic>
    </p:spTree>
    <p:extLst>
      <p:ext uri="{BB962C8B-B14F-4D97-AF65-F5344CB8AC3E}">
        <p14:creationId xmlns:p14="http://schemas.microsoft.com/office/powerpoint/2010/main" val="279785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BFE9-B4EB-404F-AF6E-370622191333}"/>
              </a:ext>
            </a:extLst>
          </p:cNvPr>
          <p:cNvSpPr>
            <a:spLocks noGrp="1"/>
          </p:cNvSpPr>
          <p:nvPr>
            <p:ph type="title"/>
          </p:nvPr>
        </p:nvSpPr>
        <p:spPr/>
        <p:txBody>
          <a:bodyPr/>
          <a:lstStyle/>
          <a:p>
            <a:r>
              <a:rPr lang="en-US" dirty="0"/>
              <a:t>Capture Image with Camera API2</a:t>
            </a:r>
          </a:p>
        </p:txBody>
      </p:sp>
      <p:sp>
        <p:nvSpPr>
          <p:cNvPr id="3" name="Content Placeholder 2">
            <a:extLst>
              <a:ext uri="{FF2B5EF4-FFF2-40B4-BE49-F238E27FC236}">
                <a16:creationId xmlns:a16="http://schemas.microsoft.com/office/drawing/2014/main" id="{C1F622B3-4EDD-1848-9736-DD2803EFC5AB}"/>
              </a:ext>
            </a:extLst>
          </p:cNvPr>
          <p:cNvSpPr>
            <a:spLocks noGrp="1"/>
          </p:cNvSpPr>
          <p:nvPr>
            <p:ph idx="1"/>
          </p:nvPr>
        </p:nvSpPr>
        <p:spPr>
          <a:xfrm>
            <a:off x="1141412" y="1709530"/>
            <a:ext cx="9905999" cy="4659465"/>
          </a:xfrm>
        </p:spPr>
        <p:txBody>
          <a:bodyPr/>
          <a:lstStyle/>
          <a:p>
            <a:r>
              <a:rPr lang="en-US" dirty="0">
                <a:solidFill>
                  <a:schemeClr val="bg1"/>
                </a:solidFill>
              </a:rPr>
              <a:t>The obsolete Camera class is substituted by the android.hardware.camera2 package. It provides an interfaces to each camera unlike Camera class. Nowadays, we can see devices with multiple cameras. In such cases, Camera API2 open doors to every camera device.</a:t>
            </a:r>
          </a:p>
          <a:p>
            <a:r>
              <a:rPr lang="en-US" dirty="0">
                <a:solidFill>
                  <a:schemeClr val="bg1"/>
                </a:solidFill>
              </a:rPr>
              <a:t>To get the available Camera devices, </a:t>
            </a:r>
            <a:r>
              <a:rPr lang="en-US" b="1" dirty="0" err="1">
                <a:solidFill>
                  <a:schemeClr val="bg1"/>
                </a:solidFill>
              </a:rPr>
              <a:t>CameraManager</a:t>
            </a:r>
            <a:r>
              <a:rPr lang="en-US" dirty="0">
                <a:solidFill>
                  <a:schemeClr val="bg1"/>
                </a:solidFill>
              </a:rPr>
              <a:t> instance comes handy.</a:t>
            </a:r>
          </a:p>
          <a:p>
            <a:endParaRPr lang="en-US" dirty="0">
              <a:solidFill>
                <a:schemeClr val="bg1"/>
              </a:solidFill>
            </a:endParaRPr>
          </a:p>
        </p:txBody>
      </p:sp>
      <p:pic>
        <p:nvPicPr>
          <p:cNvPr id="4" name="Picture 3">
            <a:extLst>
              <a:ext uri="{FF2B5EF4-FFF2-40B4-BE49-F238E27FC236}">
                <a16:creationId xmlns:a16="http://schemas.microsoft.com/office/drawing/2014/main" id="{E6AAC8C6-FAD8-5643-AD83-E0FD5E04DE1A}"/>
              </a:ext>
            </a:extLst>
          </p:cNvPr>
          <p:cNvPicPr>
            <a:picLocks noChangeAspect="1"/>
          </p:cNvPicPr>
          <p:nvPr/>
        </p:nvPicPr>
        <p:blipFill>
          <a:blip r:embed="rId2"/>
          <a:stretch>
            <a:fillRect/>
          </a:stretch>
        </p:blipFill>
        <p:spPr>
          <a:xfrm>
            <a:off x="1530144" y="4195506"/>
            <a:ext cx="6344845" cy="2097951"/>
          </a:xfrm>
          <a:prstGeom prst="rect">
            <a:avLst/>
          </a:prstGeom>
        </p:spPr>
      </p:pic>
    </p:spTree>
    <p:extLst>
      <p:ext uri="{BB962C8B-B14F-4D97-AF65-F5344CB8AC3E}">
        <p14:creationId xmlns:p14="http://schemas.microsoft.com/office/powerpoint/2010/main" val="4103972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86F2-EC68-EB4E-8BE9-7AB529AE5B88}"/>
              </a:ext>
            </a:extLst>
          </p:cNvPr>
          <p:cNvSpPr>
            <a:spLocks noGrp="1"/>
          </p:cNvSpPr>
          <p:nvPr>
            <p:ph type="title"/>
          </p:nvPr>
        </p:nvSpPr>
        <p:spPr>
          <a:xfrm>
            <a:off x="1141413" y="100358"/>
            <a:ext cx="9905998" cy="1478570"/>
          </a:xfrm>
        </p:spPr>
        <p:txBody>
          <a:bodyPr/>
          <a:lstStyle/>
          <a:p>
            <a:r>
              <a:rPr lang="en-US" dirty="0"/>
              <a:t>Roadmap to this presentation</a:t>
            </a:r>
          </a:p>
        </p:txBody>
      </p:sp>
      <p:sp>
        <p:nvSpPr>
          <p:cNvPr id="3" name="Content Placeholder 2">
            <a:extLst>
              <a:ext uri="{FF2B5EF4-FFF2-40B4-BE49-F238E27FC236}">
                <a16:creationId xmlns:a16="http://schemas.microsoft.com/office/drawing/2014/main" id="{0DDD4E5B-45BC-2949-ACCE-554421058374}"/>
              </a:ext>
            </a:extLst>
          </p:cNvPr>
          <p:cNvSpPr>
            <a:spLocks noGrp="1"/>
          </p:cNvSpPr>
          <p:nvPr>
            <p:ph idx="1"/>
          </p:nvPr>
        </p:nvSpPr>
        <p:spPr>
          <a:xfrm>
            <a:off x="1141412" y="1290320"/>
            <a:ext cx="9905999" cy="5273040"/>
          </a:xfrm>
        </p:spPr>
        <p:txBody>
          <a:bodyPr>
            <a:normAutofit/>
          </a:bodyPr>
          <a:lstStyle/>
          <a:p>
            <a:r>
              <a:rPr lang="en-US" sz="1600" b="1" dirty="0">
                <a:solidFill>
                  <a:schemeClr val="bg1"/>
                </a:solidFill>
              </a:rPr>
              <a:t>Overview of application</a:t>
            </a:r>
          </a:p>
          <a:p>
            <a:pPr lvl="1"/>
            <a:r>
              <a:rPr lang="en-US" sz="1600" dirty="0">
                <a:solidFill>
                  <a:schemeClr val="bg1"/>
                </a:solidFill>
              </a:rPr>
              <a:t>Self/App Introductions</a:t>
            </a:r>
          </a:p>
          <a:p>
            <a:pPr lvl="1"/>
            <a:r>
              <a:rPr lang="en-US" sz="1600" dirty="0">
                <a:solidFill>
                  <a:schemeClr val="bg1"/>
                </a:solidFill>
              </a:rPr>
              <a:t>Implemented Features</a:t>
            </a:r>
          </a:p>
          <a:p>
            <a:pPr lvl="1"/>
            <a:r>
              <a:rPr lang="en-US" sz="1600" dirty="0">
                <a:solidFill>
                  <a:schemeClr val="bg1"/>
                </a:solidFill>
              </a:rPr>
              <a:t>Platform target and why it was chosen</a:t>
            </a:r>
          </a:p>
          <a:p>
            <a:pPr lvl="1"/>
            <a:r>
              <a:rPr lang="en-US" sz="1600" dirty="0">
                <a:solidFill>
                  <a:schemeClr val="bg1"/>
                </a:solidFill>
              </a:rPr>
              <a:t>Interesting tools and techniques</a:t>
            </a:r>
          </a:p>
          <a:p>
            <a:pPr lvl="1"/>
            <a:r>
              <a:rPr lang="en-US" sz="1600" dirty="0">
                <a:solidFill>
                  <a:schemeClr val="bg1"/>
                </a:solidFill>
              </a:rPr>
              <a:t>Major challenges and success</a:t>
            </a:r>
          </a:p>
          <a:p>
            <a:pPr lvl="1"/>
            <a:r>
              <a:rPr lang="en-US" sz="1600" dirty="0">
                <a:solidFill>
                  <a:schemeClr val="bg1"/>
                </a:solidFill>
              </a:rPr>
              <a:t>Improvements in the future</a:t>
            </a:r>
          </a:p>
          <a:p>
            <a:r>
              <a:rPr lang="en-US" sz="1600" b="1" dirty="0">
                <a:solidFill>
                  <a:schemeClr val="bg1"/>
                </a:solidFill>
              </a:rPr>
              <a:t>App Technical Discussion</a:t>
            </a:r>
          </a:p>
          <a:p>
            <a:pPr lvl="1"/>
            <a:r>
              <a:rPr lang="en-US" sz="1600" dirty="0">
                <a:solidFill>
                  <a:schemeClr val="bg1"/>
                </a:solidFill>
              </a:rPr>
              <a:t>Run inference model with TensorFlow Lite Library</a:t>
            </a:r>
          </a:p>
          <a:p>
            <a:pPr lvl="1"/>
            <a:r>
              <a:rPr lang="en-US" sz="1600" dirty="0">
                <a:solidFill>
                  <a:schemeClr val="bg1"/>
                </a:solidFill>
              </a:rPr>
              <a:t>Capture Image with Camera API2</a:t>
            </a:r>
          </a:p>
          <a:p>
            <a:pPr lvl="1"/>
            <a:r>
              <a:rPr lang="en-US" sz="1600" dirty="0">
                <a:solidFill>
                  <a:schemeClr val="bg1"/>
                </a:solidFill>
              </a:rPr>
              <a:t>Class diagram that demonstrate the code’s functionality</a:t>
            </a:r>
          </a:p>
          <a:p>
            <a:r>
              <a:rPr lang="en-US" sz="1600" b="1" dirty="0">
                <a:solidFill>
                  <a:schemeClr val="bg1"/>
                </a:solidFill>
              </a:rPr>
              <a:t>App Demonstration</a:t>
            </a:r>
          </a:p>
          <a:p>
            <a:pPr lvl="1"/>
            <a:r>
              <a:rPr lang="en-US" sz="1200" b="1">
                <a:solidFill>
                  <a:schemeClr val="bg1"/>
                </a:solidFill>
              </a:rPr>
              <a:t>Use case </a:t>
            </a:r>
            <a:r>
              <a:rPr lang="en-US" sz="1200" b="1" dirty="0">
                <a:solidFill>
                  <a:schemeClr val="bg1"/>
                </a:solidFill>
              </a:rPr>
              <a:t>Scenarios with Screenshots</a:t>
            </a:r>
          </a:p>
          <a:p>
            <a:pPr lvl="1"/>
            <a:r>
              <a:rPr lang="en-US" sz="1200" b="1" dirty="0">
                <a:solidFill>
                  <a:schemeClr val="bg1"/>
                </a:solidFill>
              </a:rPr>
              <a:t>Video demonstration</a:t>
            </a:r>
          </a:p>
        </p:txBody>
      </p:sp>
    </p:spTree>
    <p:extLst>
      <p:ext uri="{BB962C8B-B14F-4D97-AF65-F5344CB8AC3E}">
        <p14:creationId xmlns:p14="http://schemas.microsoft.com/office/powerpoint/2010/main" val="2908829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B5B37-CA24-5449-83E1-A2FD1DDCAF2C}"/>
              </a:ext>
            </a:extLst>
          </p:cNvPr>
          <p:cNvSpPr>
            <a:spLocks noGrp="1"/>
          </p:cNvSpPr>
          <p:nvPr>
            <p:ph idx="1"/>
          </p:nvPr>
        </p:nvSpPr>
        <p:spPr>
          <a:xfrm>
            <a:off x="1141412" y="742278"/>
            <a:ext cx="9905999" cy="5540188"/>
          </a:xfrm>
        </p:spPr>
        <p:txBody>
          <a:bodyPr/>
          <a:lstStyle/>
          <a:p>
            <a:r>
              <a:rPr lang="en-US" dirty="0">
                <a:solidFill>
                  <a:schemeClr val="bg1"/>
                </a:solidFill>
              </a:rPr>
              <a:t>Specific </a:t>
            </a:r>
            <a:r>
              <a:rPr lang="en-US" b="1" dirty="0" err="1">
                <a:solidFill>
                  <a:schemeClr val="bg1"/>
                </a:solidFill>
              </a:rPr>
              <a:t>CameraDevices</a:t>
            </a:r>
            <a:r>
              <a:rPr lang="en-US" dirty="0">
                <a:solidFill>
                  <a:schemeClr val="bg1"/>
                </a:solidFill>
              </a:rPr>
              <a:t> provide a collection of standardized property data defining the device's hardware and usable system configurations and parameters. The </a:t>
            </a:r>
            <a:r>
              <a:rPr lang="en-US" b="1" dirty="0" err="1">
                <a:solidFill>
                  <a:schemeClr val="bg1"/>
                </a:solidFill>
              </a:rPr>
              <a:t>CameraCharacteristics</a:t>
            </a:r>
            <a:r>
              <a:rPr lang="en-US" dirty="0">
                <a:solidFill>
                  <a:schemeClr val="bg1"/>
                </a:solidFill>
              </a:rPr>
              <a:t> Object provides this information and it is available via </a:t>
            </a:r>
            <a:r>
              <a:rPr lang="en-US" b="1" dirty="0" err="1">
                <a:solidFill>
                  <a:schemeClr val="bg1"/>
                </a:solidFill>
              </a:rPr>
              <a:t>getCameraCharacteristics</a:t>
            </a:r>
            <a:r>
              <a:rPr lang="en-US" b="1" dirty="0">
                <a:solidFill>
                  <a:schemeClr val="bg1"/>
                </a:solidFill>
              </a:rPr>
              <a:t> (String)</a:t>
            </a:r>
            <a:r>
              <a:rPr lang="en-US" dirty="0">
                <a:solidFill>
                  <a:schemeClr val="bg1"/>
                </a:solidFill>
              </a:rPr>
              <a:t>.</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1F9DC08E-AEDE-4F4B-BD31-C20092BC8D70}"/>
              </a:ext>
            </a:extLst>
          </p:cNvPr>
          <p:cNvPicPr>
            <a:picLocks noChangeAspect="1"/>
          </p:cNvPicPr>
          <p:nvPr/>
        </p:nvPicPr>
        <p:blipFill>
          <a:blip r:embed="rId2"/>
          <a:stretch>
            <a:fillRect/>
          </a:stretch>
        </p:blipFill>
        <p:spPr>
          <a:xfrm>
            <a:off x="1488206" y="2779731"/>
            <a:ext cx="4606205" cy="3104702"/>
          </a:xfrm>
          <a:prstGeom prst="rect">
            <a:avLst/>
          </a:prstGeom>
        </p:spPr>
      </p:pic>
      <p:pic>
        <p:nvPicPr>
          <p:cNvPr id="5" name="Picture 4">
            <a:extLst>
              <a:ext uri="{FF2B5EF4-FFF2-40B4-BE49-F238E27FC236}">
                <a16:creationId xmlns:a16="http://schemas.microsoft.com/office/drawing/2014/main" id="{AB8CF08A-6A09-CE42-8527-A4D617638C8F}"/>
              </a:ext>
            </a:extLst>
          </p:cNvPr>
          <p:cNvPicPr>
            <a:picLocks noChangeAspect="1"/>
          </p:cNvPicPr>
          <p:nvPr/>
        </p:nvPicPr>
        <p:blipFill>
          <a:blip r:embed="rId3"/>
          <a:stretch>
            <a:fillRect/>
          </a:stretch>
        </p:blipFill>
        <p:spPr>
          <a:xfrm>
            <a:off x="6299936" y="3715647"/>
            <a:ext cx="5094269" cy="795160"/>
          </a:xfrm>
          <a:prstGeom prst="rect">
            <a:avLst/>
          </a:prstGeom>
        </p:spPr>
      </p:pic>
    </p:spTree>
    <p:extLst>
      <p:ext uri="{BB962C8B-B14F-4D97-AF65-F5344CB8AC3E}">
        <p14:creationId xmlns:p14="http://schemas.microsoft.com/office/powerpoint/2010/main" val="4220418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40064-A4FD-EE4E-B0AA-358A2B21DE65}"/>
              </a:ext>
            </a:extLst>
          </p:cNvPr>
          <p:cNvSpPr>
            <a:spLocks noGrp="1"/>
          </p:cNvSpPr>
          <p:nvPr>
            <p:ph idx="1"/>
          </p:nvPr>
        </p:nvSpPr>
        <p:spPr>
          <a:xfrm>
            <a:off x="1141412" y="623944"/>
            <a:ext cx="9905999" cy="5167257"/>
          </a:xfrm>
        </p:spPr>
        <p:txBody>
          <a:bodyPr/>
          <a:lstStyle/>
          <a:p>
            <a:r>
              <a:rPr lang="en-US" dirty="0">
                <a:solidFill>
                  <a:schemeClr val="bg1"/>
                </a:solidFill>
              </a:rPr>
              <a:t>The app must first create a </a:t>
            </a:r>
            <a:r>
              <a:rPr lang="en-US" b="1" dirty="0">
                <a:solidFill>
                  <a:schemeClr val="bg1"/>
                </a:solidFill>
              </a:rPr>
              <a:t>camera capture session</a:t>
            </a:r>
            <a:r>
              <a:rPr lang="en-US" dirty="0">
                <a:solidFill>
                  <a:schemeClr val="bg1"/>
                </a:solidFill>
              </a:rPr>
              <a:t> with a collection for use with the camera system with output Surfaces with </a:t>
            </a:r>
            <a:r>
              <a:rPr lang="en-US" b="1" dirty="0" err="1">
                <a:solidFill>
                  <a:schemeClr val="bg1"/>
                </a:solidFill>
              </a:rPr>
              <a:t>createCaptureSession</a:t>
            </a:r>
            <a:r>
              <a:rPr lang="en-US" b="1" dirty="0">
                <a:solidFill>
                  <a:schemeClr val="bg1"/>
                </a:solidFill>
              </a:rPr>
              <a:t>(</a:t>
            </a:r>
            <a:r>
              <a:rPr lang="en-US" b="1" dirty="0" err="1">
                <a:solidFill>
                  <a:schemeClr val="bg1"/>
                </a:solidFill>
              </a:rPr>
              <a:t>SessionConfiguration</a:t>
            </a:r>
            <a:r>
              <a:rPr lang="en-US" b="1" dirty="0">
                <a:solidFill>
                  <a:schemeClr val="bg1"/>
                </a:solidFill>
              </a:rPr>
              <a:t>)</a:t>
            </a:r>
            <a:r>
              <a:rPr lang="en-US" dirty="0">
                <a:solidFill>
                  <a:schemeClr val="bg1"/>
                </a:solidFill>
              </a:rPr>
              <a:t> to capture or stream picture</a:t>
            </a:r>
            <a:r>
              <a:rPr lang="en-US" dirty="0"/>
              <a:t> </a:t>
            </a:r>
            <a:r>
              <a:rPr lang="en-US" dirty="0">
                <a:solidFill>
                  <a:schemeClr val="bg1"/>
                </a:solidFill>
              </a:rPr>
              <a:t>from camera.</a:t>
            </a:r>
          </a:p>
          <a:p>
            <a:endParaRPr lang="en-US" dirty="0">
              <a:solidFill>
                <a:schemeClr val="bg1"/>
              </a:solidFill>
            </a:endParaRPr>
          </a:p>
        </p:txBody>
      </p:sp>
      <p:pic>
        <p:nvPicPr>
          <p:cNvPr id="4" name="Picture 3">
            <a:extLst>
              <a:ext uri="{FF2B5EF4-FFF2-40B4-BE49-F238E27FC236}">
                <a16:creationId xmlns:a16="http://schemas.microsoft.com/office/drawing/2014/main" id="{E12DF868-725A-D945-A586-E4A21B8C04A8}"/>
              </a:ext>
            </a:extLst>
          </p:cNvPr>
          <p:cNvPicPr>
            <a:picLocks noChangeAspect="1"/>
          </p:cNvPicPr>
          <p:nvPr/>
        </p:nvPicPr>
        <p:blipFill>
          <a:blip r:embed="rId2"/>
          <a:stretch>
            <a:fillRect/>
          </a:stretch>
        </p:blipFill>
        <p:spPr>
          <a:xfrm>
            <a:off x="3582297" y="2178621"/>
            <a:ext cx="4644930" cy="4216799"/>
          </a:xfrm>
          <a:prstGeom prst="rect">
            <a:avLst/>
          </a:prstGeom>
        </p:spPr>
      </p:pic>
    </p:spTree>
    <p:extLst>
      <p:ext uri="{BB962C8B-B14F-4D97-AF65-F5344CB8AC3E}">
        <p14:creationId xmlns:p14="http://schemas.microsoft.com/office/powerpoint/2010/main" val="3153584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81A0D-52B4-944B-AD2F-028B16CD8BAB}"/>
              </a:ext>
            </a:extLst>
          </p:cNvPr>
          <p:cNvSpPr>
            <a:spLocks noGrp="1"/>
          </p:cNvSpPr>
          <p:nvPr>
            <p:ph idx="1"/>
          </p:nvPr>
        </p:nvSpPr>
        <p:spPr>
          <a:xfrm>
            <a:off x="1141412" y="666974"/>
            <a:ext cx="9905999" cy="5124227"/>
          </a:xfrm>
        </p:spPr>
        <p:txBody>
          <a:bodyPr/>
          <a:lstStyle/>
          <a:p>
            <a:r>
              <a:rPr lang="en-US" dirty="0">
                <a:solidFill>
                  <a:schemeClr val="bg1"/>
                </a:solidFill>
              </a:rPr>
              <a:t>Surface must be preconfigured to suit the sizes and formats accessible from the camera unit, with the appropriate size and formats (if applicable). In general, camera view images (via its </a:t>
            </a:r>
            <a:r>
              <a:rPr lang="en-US" dirty="0" err="1">
                <a:solidFill>
                  <a:schemeClr val="bg1"/>
                </a:solidFill>
              </a:rPr>
              <a:t>SurfaceTexture</a:t>
            </a:r>
            <a:r>
              <a:rPr lang="en-US" dirty="0">
                <a:solidFill>
                  <a:schemeClr val="bg1"/>
                </a:solidFill>
              </a:rPr>
              <a:t>) are sent to </a:t>
            </a:r>
            <a:r>
              <a:rPr lang="en-US" dirty="0" err="1">
                <a:solidFill>
                  <a:schemeClr val="bg1"/>
                </a:solidFill>
              </a:rPr>
              <a:t>SurfaceView</a:t>
            </a:r>
            <a:r>
              <a:rPr lang="en-US" dirty="0">
                <a:solidFill>
                  <a:schemeClr val="bg1"/>
                </a:solidFill>
              </a:rPr>
              <a:t> or </a:t>
            </a:r>
            <a:r>
              <a:rPr lang="en-US" dirty="0" err="1">
                <a:solidFill>
                  <a:schemeClr val="bg1"/>
                </a:solidFill>
              </a:rPr>
              <a:t>TextureView</a:t>
            </a:r>
            <a:r>
              <a:rPr lang="en-US" dirty="0">
                <a:solidFill>
                  <a:schemeClr val="bg1"/>
                </a:solidFill>
              </a:rPr>
              <a:t>.</a:t>
            </a:r>
          </a:p>
          <a:p>
            <a:endParaRPr lang="en-US" dirty="0">
              <a:solidFill>
                <a:schemeClr val="bg1"/>
              </a:solidFill>
            </a:endParaRPr>
          </a:p>
        </p:txBody>
      </p:sp>
      <p:pic>
        <p:nvPicPr>
          <p:cNvPr id="4" name="Picture 3">
            <a:extLst>
              <a:ext uri="{FF2B5EF4-FFF2-40B4-BE49-F238E27FC236}">
                <a16:creationId xmlns:a16="http://schemas.microsoft.com/office/drawing/2014/main" id="{072E225E-94EF-0C41-A2FD-3FF166510C38}"/>
              </a:ext>
            </a:extLst>
          </p:cNvPr>
          <p:cNvPicPr>
            <a:picLocks noChangeAspect="1"/>
          </p:cNvPicPr>
          <p:nvPr/>
        </p:nvPicPr>
        <p:blipFill>
          <a:blip r:embed="rId2"/>
          <a:stretch>
            <a:fillRect/>
          </a:stretch>
        </p:blipFill>
        <p:spPr>
          <a:xfrm>
            <a:off x="2915322" y="2627467"/>
            <a:ext cx="6682665" cy="3163734"/>
          </a:xfrm>
          <a:prstGeom prst="rect">
            <a:avLst/>
          </a:prstGeom>
        </p:spPr>
      </p:pic>
    </p:spTree>
    <p:extLst>
      <p:ext uri="{BB962C8B-B14F-4D97-AF65-F5344CB8AC3E}">
        <p14:creationId xmlns:p14="http://schemas.microsoft.com/office/powerpoint/2010/main" val="97087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FC61C-D522-2547-AEF2-A1A0C2EA256F}"/>
              </a:ext>
            </a:extLst>
          </p:cNvPr>
          <p:cNvSpPr>
            <a:spLocks noGrp="1"/>
          </p:cNvSpPr>
          <p:nvPr>
            <p:ph idx="1"/>
          </p:nvPr>
        </p:nvSpPr>
        <p:spPr>
          <a:xfrm>
            <a:off x="1141412" y="602428"/>
            <a:ext cx="9905999" cy="5188773"/>
          </a:xfrm>
        </p:spPr>
        <p:txBody>
          <a:bodyPr/>
          <a:lstStyle/>
          <a:p>
            <a:r>
              <a:rPr lang="en-US" b="1" dirty="0" err="1">
                <a:solidFill>
                  <a:schemeClr val="bg1"/>
                </a:solidFill>
              </a:rPr>
              <a:t>DngCreator</a:t>
            </a:r>
            <a:r>
              <a:rPr lang="en-US" dirty="0">
                <a:solidFill>
                  <a:schemeClr val="bg1"/>
                </a:solidFill>
              </a:rPr>
              <a:t> can get JPEG images or RAW buffers with JPEG or RAW SENSOR formats using </a:t>
            </a:r>
            <a:r>
              <a:rPr lang="en-US" b="1" dirty="0" err="1">
                <a:solidFill>
                  <a:schemeClr val="bg1"/>
                </a:solidFill>
              </a:rPr>
              <a:t>ImageReader</a:t>
            </a:r>
            <a:r>
              <a:rPr lang="en-US" dirty="0">
                <a:solidFill>
                  <a:schemeClr val="bg1"/>
                </a:solidFill>
              </a:rPr>
              <a:t>.</a:t>
            </a:r>
          </a:p>
        </p:txBody>
      </p:sp>
      <p:pic>
        <p:nvPicPr>
          <p:cNvPr id="6" name="Picture 5">
            <a:extLst>
              <a:ext uri="{FF2B5EF4-FFF2-40B4-BE49-F238E27FC236}">
                <a16:creationId xmlns:a16="http://schemas.microsoft.com/office/drawing/2014/main" id="{33D5A85F-24BF-BB46-8D2B-06C8C6CAA06D}"/>
              </a:ext>
            </a:extLst>
          </p:cNvPr>
          <p:cNvPicPr>
            <a:picLocks noChangeAspect="1"/>
          </p:cNvPicPr>
          <p:nvPr/>
        </p:nvPicPr>
        <p:blipFill>
          <a:blip r:embed="rId2"/>
          <a:stretch>
            <a:fillRect/>
          </a:stretch>
        </p:blipFill>
        <p:spPr>
          <a:xfrm>
            <a:off x="1987550" y="2508250"/>
            <a:ext cx="8216900" cy="1841500"/>
          </a:xfrm>
          <a:prstGeom prst="rect">
            <a:avLst/>
          </a:prstGeom>
        </p:spPr>
      </p:pic>
    </p:spTree>
    <p:extLst>
      <p:ext uri="{BB962C8B-B14F-4D97-AF65-F5344CB8AC3E}">
        <p14:creationId xmlns:p14="http://schemas.microsoft.com/office/powerpoint/2010/main" val="33113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3E71A-8F08-1742-AC33-CD75947A9F4E}"/>
              </a:ext>
            </a:extLst>
          </p:cNvPr>
          <p:cNvSpPr>
            <a:spLocks noGrp="1"/>
          </p:cNvSpPr>
          <p:nvPr>
            <p:ph idx="1"/>
          </p:nvPr>
        </p:nvSpPr>
        <p:spPr>
          <a:xfrm>
            <a:off x="1141412" y="430306"/>
            <a:ext cx="9905999" cy="5360895"/>
          </a:xfrm>
        </p:spPr>
        <p:txBody>
          <a:bodyPr/>
          <a:lstStyle/>
          <a:p>
            <a:r>
              <a:rPr lang="en-US" dirty="0">
                <a:solidFill>
                  <a:schemeClr val="bg1"/>
                </a:solidFill>
              </a:rPr>
              <a:t>Finally, after opening camera devices, setting all the sessions and surfaces, dealing with permissions, we now can capture still images with </a:t>
            </a:r>
            <a:r>
              <a:rPr lang="en-US" b="1" dirty="0" err="1">
                <a:solidFill>
                  <a:schemeClr val="bg1"/>
                </a:solidFill>
              </a:rPr>
              <a:t>captureStillPicture</a:t>
            </a:r>
            <a:r>
              <a:rPr lang="en-US" b="1" dirty="0">
                <a:solidFill>
                  <a:schemeClr val="bg1"/>
                </a:solidFill>
              </a:rPr>
              <a:t>() </a:t>
            </a:r>
            <a:r>
              <a:rPr lang="en-US" dirty="0">
                <a:solidFill>
                  <a:schemeClr val="bg1"/>
                </a:solidFill>
              </a:rPr>
              <a:t>function which is defined in this app source code.</a:t>
            </a:r>
          </a:p>
        </p:txBody>
      </p:sp>
      <p:pic>
        <p:nvPicPr>
          <p:cNvPr id="4" name="Picture 3">
            <a:extLst>
              <a:ext uri="{FF2B5EF4-FFF2-40B4-BE49-F238E27FC236}">
                <a16:creationId xmlns:a16="http://schemas.microsoft.com/office/drawing/2014/main" id="{9EB176E2-B028-FA48-A401-C161A5B4AB6C}"/>
              </a:ext>
            </a:extLst>
          </p:cNvPr>
          <p:cNvPicPr>
            <a:picLocks noChangeAspect="1"/>
          </p:cNvPicPr>
          <p:nvPr/>
        </p:nvPicPr>
        <p:blipFill>
          <a:blip r:embed="rId2"/>
          <a:stretch>
            <a:fillRect/>
          </a:stretch>
        </p:blipFill>
        <p:spPr>
          <a:xfrm>
            <a:off x="2926079" y="1892789"/>
            <a:ext cx="5647766" cy="4556005"/>
          </a:xfrm>
          <a:prstGeom prst="rect">
            <a:avLst/>
          </a:prstGeom>
        </p:spPr>
      </p:pic>
    </p:spTree>
    <p:extLst>
      <p:ext uri="{BB962C8B-B14F-4D97-AF65-F5344CB8AC3E}">
        <p14:creationId xmlns:p14="http://schemas.microsoft.com/office/powerpoint/2010/main" val="140969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4B1A-06F3-3E4C-B888-09CCFFE3574B}"/>
              </a:ext>
            </a:extLst>
          </p:cNvPr>
          <p:cNvSpPr>
            <a:spLocks noGrp="1"/>
          </p:cNvSpPr>
          <p:nvPr>
            <p:ph type="title"/>
          </p:nvPr>
        </p:nvSpPr>
        <p:spPr>
          <a:xfrm>
            <a:off x="1292020" y="188212"/>
            <a:ext cx="9905998" cy="532550"/>
          </a:xfrm>
        </p:spPr>
        <p:txBody>
          <a:bodyPr>
            <a:normAutofit fontScale="90000"/>
          </a:bodyPr>
          <a:lstStyle/>
          <a:p>
            <a:r>
              <a:rPr lang="en-US" dirty="0">
                <a:solidFill>
                  <a:schemeClr val="bg1"/>
                </a:solidFill>
              </a:rPr>
              <a:t>Class diagram</a:t>
            </a:r>
          </a:p>
        </p:txBody>
      </p:sp>
      <p:pic>
        <p:nvPicPr>
          <p:cNvPr id="4" name="Content Placeholder 3">
            <a:extLst>
              <a:ext uri="{FF2B5EF4-FFF2-40B4-BE49-F238E27FC236}">
                <a16:creationId xmlns:a16="http://schemas.microsoft.com/office/drawing/2014/main" id="{D3CD90AC-F61E-CA44-89EE-06BB4D607288}"/>
              </a:ext>
            </a:extLst>
          </p:cNvPr>
          <p:cNvPicPr>
            <a:picLocks noGrp="1"/>
          </p:cNvPicPr>
          <p:nvPr>
            <p:ph idx="1"/>
          </p:nvPr>
        </p:nvPicPr>
        <p:blipFill>
          <a:blip r:embed="rId2"/>
          <a:stretch>
            <a:fillRect/>
          </a:stretch>
        </p:blipFill>
        <p:spPr>
          <a:xfrm>
            <a:off x="2450605" y="817581"/>
            <a:ext cx="7381884" cy="5884433"/>
          </a:xfrm>
          <a:prstGeom prst="rect">
            <a:avLst/>
          </a:prstGeom>
        </p:spPr>
      </p:pic>
    </p:spTree>
    <p:extLst>
      <p:ext uri="{BB962C8B-B14F-4D97-AF65-F5344CB8AC3E}">
        <p14:creationId xmlns:p14="http://schemas.microsoft.com/office/powerpoint/2010/main" val="341574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9FB8-2EAA-B940-A3F0-2FFD17AB03BB}"/>
              </a:ext>
            </a:extLst>
          </p:cNvPr>
          <p:cNvSpPr>
            <a:spLocks noGrp="1"/>
          </p:cNvSpPr>
          <p:nvPr>
            <p:ph type="title"/>
          </p:nvPr>
        </p:nvSpPr>
        <p:spPr>
          <a:xfrm>
            <a:off x="907733" y="2762278"/>
            <a:ext cx="9905998" cy="1478570"/>
          </a:xfrm>
        </p:spPr>
        <p:txBody>
          <a:bodyPr>
            <a:normAutofit/>
          </a:bodyPr>
          <a:lstStyle/>
          <a:p>
            <a:pPr algn="ctr"/>
            <a:r>
              <a:rPr lang="en-US" sz="4400" b="1" dirty="0"/>
              <a:t>App Demonstration</a:t>
            </a:r>
          </a:p>
        </p:txBody>
      </p:sp>
    </p:spTree>
    <p:extLst>
      <p:ext uri="{BB962C8B-B14F-4D97-AF65-F5344CB8AC3E}">
        <p14:creationId xmlns:p14="http://schemas.microsoft.com/office/powerpoint/2010/main" val="154808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80E39-3A78-F34C-9B2F-A1EE78B43474}"/>
              </a:ext>
            </a:extLst>
          </p:cNvPr>
          <p:cNvSpPr>
            <a:spLocks noGrp="1"/>
          </p:cNvSpPr>
          <p:nvPr>
            <p:ph type="title"/>
          </p:nvPr>
        </p:nvSpPr>
        <p:spPr>
          <a:xfrm>
            <a:off x="1141413" y="618518"/>
            <a:ext cx="9905998" cy="919826"/>
          </a:xfrm>
        </p:spPr>
        <p:txBody>
          <a:bodyPr/>
          <a:lstStyle/>
          <a:p>
            <a:r>
              <a:rPr lang="en-US" dirty="0"/>
              <a:t>Use cases and screenshots</a:t>
            </a:r>
          </a:p>
        </p:txBody>
      </p:sp>
      <p:sp>
        <p:nvSpPr>
          <p:cNvPr id="3" name="Content Placeholder 2">
            <a:extLst>
              <a:ext uri="{FF2B5EF4-FFF2-40B4-BE49-F238E27FC236}">
                <a16:creationId xmlns:a16="http://schemas.microsoft.com/office/drawing/2014/main" id="{525308DE-EAA3-B240-A3DD-7B187CD280C2}"/>
              </a:ext>
            </a:extLst>
          </p:cNvPr>
          <p:cNvSpPr>
            <a:spLocks noGrp="1"/>
          </p:cNvSpPr>
          <p:nvPr>
            <p:ph idx="1"/>
          </p:nvPr>
        </p:nvSpPr>
        <p:spPr>
          <a:xfrm>
            <a:off x="1141412" y="1667434"/>
            <a:ext cx="9905999" cy="5034579"/>
          </a:xfrm>
        </p:spPr>
        <p:txBody>
          <a:bodyPr/>
          <a:lstStyle/>
          <a:p>
            <a:r>
              <a:rPr lang="en-US" dirty="0">
                <a:solidFill>
                  <a:schemeClr val="bg1"/>
                </a:solidFill>
              </a:rPr>
              <a:t>Open app</a:t>
            </a:r>
          </a:p>
          <a:p>
            <a:endParaRPr lang="en-US" dirty="0"/>
          </a:p>
        </p:txBody>
      </p:sp>
      <p:pic>
        <p:nvPicPr>
          <p:cNvPr id="5" name="Picture 4">
            <a:extLst>
              <a:ext uri="{FF2B5EF4-FFF2-40B4-BE49-F238E27FC236}">
                <a16:creationId xmlns:a16="http://schemas.microsoft.com/office/drawing/2014/main" id="{162FEA67-07BB-1B40-B442-4723B4316642}"/>
              </a:ext>
            </a:extLst>
          </p:cNvPr>
          <p:cNvPicPr>
            <a:picLocks noChangeAspect="1"/>
          </p:cNvPicPr>
          <p:nvPr/>
        </p:nvPicPr>
        <p:blipFill>
          <a:blip r:embed="rId2"/>
          <a:stretch>
            <a:fillRect/>
          </a:stretch>
        </p:blipFill>
        <p:spPr>
          <a:xfrm>
            <a:off x="4797911" y="1907800"/>
            <a:ext cx="2196352" cy="4714392"/>
          </a:xfrm>
          <a:prstGeom prst="rect">
            <a:avLst/>
          </a:prstGeom>
        </p:spPr>
      </p:pic>
    </p:spTree>
    <p:extLst>
      <p:ext uri="{BB962C8B-B14F-4D97-AF65-F5344CB8AC3E}">
        <p14:creationId xmlns:p14="http://schemas.microsoft.com/office/powerpoint/2010/main" val="2853842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FF28B-552F-B846-B250-D09FCDCBF4CB}"/>
              </a:ext>
            </a:extLst>
          </p:cNvPr>
          <p:cNvSpPr>
            <a:spLocks noGrp="1"/>
          </p:cNvSpPr>
          <p:nvPr>
            <p:ph idx="1"/>
          </p:nvPr>
        </p:nvSpPr>
        <p:spPr>
          <a:xfrm>
            <a:off x="1141412" y="613185"/>
            <a:ext cx="9905999" cy="5927463"/>
          </a:xfrm>
        </p:spPr>
        <p:txBody>
          <a:bodyPr/>
          <a:lstStyle/>
          <a:p>
            <a:r>
              <a:rPr lang="en-US" dirty="0">
                <a:solidFill>
                  <a:schemeClr val="bg1"/>
                </a:solidFill>
              </a:rPr>
              <a:t>App launched (Home screen – Main Activity)</a:t>
            </a:r>
          </a:p>
          <a:p>
            <a:endParaRPr lang="en-US" dirty="0"/>
          </a:p>
        </p:txBody>
      </p:sp>
      <p:pic>
        <p:nvPicPr>
          <p:cNvPr id="4" name="Picture 3">
            <a:extLst>
              <a:ext uri="{FF2B5EF4-FFF2-40B4-BE49-F238E27FC236}">
                <a16:creationId xmlns:a16="http://schemas.microsoft.com/office/drawing/2014/main" id="{CD9D1DB4-11BC-1445-9F52-58AB23A8AFC4}"/>
              </a:ext>
            </a:extLst>
          </p:cNvPr>
          <p:cNvPicPr/>
          <p:nvPr/>
        </p:nvPicPr>
        <p:blipFill>
          <a:blip r:embed="rId2"/>
          <a:stretch>
            <a:fillRect/>
          </a:stretch>
        </p:blipFill>
        <p:spPr>
          <a:xfrm>
            <a:off x="4819426" y="1430766"/>
            <a:ext cx="2463502" cy="4948519"/>
          </a:xfrm>
          <a:prstGeom prst="rect">
            <a:avLst/>
          </a:prstGeom>
        </p:spPr>
      </p:pic>
    </p:spTree>
    <p:extLst>
      <p:ext uri="{BB962C8B-B14F-4D97-AF65-F5344CB8AC3E}">
        <p14:creationId xmlns:p14="http://schemas.microsoft.com/office/powerpoint/2010/main" val="1127697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D312-B9F1-0B40-A427-15922C7A278E}"/>
              </a:ext>
            </a:extLst>
          </p:cNvPr>
          <p:cNvSpPr>
            <a:spLocks noGrp="1"/>
          </p:cNvSpPr>
          <p:nvPr>
            <p:ph type="title"/>
          </p:nvPr>
        </p:nvSpPr>
        <p:spPr>
          <a:xfrm>
            <a:off x="1130655" y="2242923"/>
            <a:ext cx="9905998" cy="1478570"/>
          </a:xfrm>
        </p:spPr>
        <p:txBody>
          <a:bodyPr/>
          <a:lstStyle/>
          <a:p>
            <a:r>
              <a:rPr lang="en-US" dirty="0"/>
              <a:t>object Identification by taking still photo</a:t>
            </a:r>
          </a:p>
        </p:txBody>
      </p:sp>
    </p:spTree>
    <p:extLst>
      <p:ext uri="{BB962C8B-B14F-4D97-AF65-F5344CB8AC3E}">
        <p14:creationId xmlns:p14="http://schemas.microsoft.com/office/powerpoint/2010/main" val="133911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9FB8-2EAA-B940-A3F0-2FFD17AB03BB}"/>
              </a:ext>
            </a:extLst>
          </p:cNvPr>
          <p:cNvSpPr>
            <a:spLocks noGrp="1"/>
          </p:cNvSpPr>
          <p:nvPr>
            <p:ph type="title"/>
          </p:nvPr>
        </p:nvSpPr>
        <p:spPr>
          <a:xfrm>
            <a:off x="907733" y="2762278"/>
            <a:ext cx="9905998" cy="1478570"/>
          </a:xfrm>
        </p:spPr>
        <p:txBody>
          <a:bodyPr>
            <a:normAutofit/>
          </a:bodyPr>
          <a:lstStyle/>
          <a:p>
            <a:pPr algn="ctr"/>
            <a:r>
              <a:rPr lang="en-US" sz="4400" b="1" dirty="0"/>
              <a:t>Overview of application</a:t>
            </a:r>
            <a:br>
              <a:rPr lang="en-US" sz="4400" b="1" dirty="0"/>
            </a:br>
            <a:endParaRPr lang="en-US" sz="4400" dirty="0"/>
          </a:p>
        </p:txBody>
      </p:sp>
    </p:spTree>
    <p:extLst>
      <p:ext uri="{BB962C8B-B14F-4D97-AF65-F5344CB8AC3E}">
        <p14:creationId xmlns:p14="http://schemas.microsoft.com/office/powerpoint/2010/main" val="8219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45023-A8A8-7444-877E-5EFD5B8479B7}"/>
              </a:ext>
            </a:extLst>
          </p:cNvPr>
          <p:cNvSpPr>
            <a:spLocks noGrp="1"/>
          </p:cNvSpPr>
          <p:nvPr>
            <p:ph idx="1"/>
          </p:nvPr>
        </p:nvSpPr>
        <p:spPr>
          <a:xfrm>
            <a:off x="1141412" y="548639"/>
            <a:ext cx="9905999" cy="6121101"/>
          </a:xfrm>
        </p:spPr>
        <p:txBody>
          <a:bodyPr/>
          <a:lstStyle/>
          <a:p>
            <a:r>
              <a:rPr lang="en-US" dirty="0">
                <a:solidFill>
                  <a:schemeClr val="bg1"/>
                </a:solidFill>
              </a:rPr>
              <a:t>Choose model type:</a:t>
            </a:r>
          </a:p>
          <a:p>
            <a:pPr lvl="1"/>
            <a:r>
              <a:rPr lang="en-US" dirty="0">
                <a:solidFill>
                  <a:schemeClr val="bg1"/>
                </a:solidFill>
              </a:rPr>
              <a:t>Tapping on “CHOOSE YOU MODEL TYPE HERE” button, we get dialog box asking for user input.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solidFill>
                  <a:schemeClr val="bg1"/>
                </a:solidFill>
              </a:rPr>
              <a:t>A Toast message is displayed after selection has been done.</a:t>
            </a:r>
          </a:p>
          <a:p>
            <a:endParaRPr lang="en-US" dirty="0"/>
          </a:p>
        </p:txBody>
      </p:sp>
      <p:pic>
        <p:nvPicPr>
          <p:cNvPr id="4" name="Picture 3">
            <a:extLst>
              <a:ext uri="{FF2B5EF4-FFF2-40B4-BE49-F238E27FC236}">
                <a16:creationId xmlns:a16="http://schemas.microsoft.com/office/drawing/2014/main" id="{699E2524-3F1D-4E47-90C3-11B8FD750CAC}"/>
              </a:ext>
            </a:extLst>
          </p:cNvPr>
          <p:cNvPicPr/>
          <p:nvPr/>
        </p:nvPicPr>
        <p:blipFill>
          <a:blip r:embed="rId2"/>
          <a:stretch>
            <a:fillRect/>
          </a:stretch>
        </p:blipFill>
        <p:spPr>
          <a:xfrm>
            <a:off x="3948055" y="2189181"/>
            <a:ext cx="2926081" cy="2323651"/>
          </a:xfrm>
          <a:prstGeom prst="rect">
            <a:avLst/>
          </a:prstGeom>
        </p:spPr>
      </p:pic>
      <p:pic>
        <p:nvPicPr>
          <p:cNvPr id="5" name="Picture 4">
            <a:extLst>
              <a:ext uri="{FF2B5EF4-FFF2-40B4-BE49-F238E27FC236}">
                <a16:creationId xmlns:a16="http://schemas.microsoft.com/office/drawing/2014/main" id="{21552449-7646-9044-9C31-E33823920A36}"/>
              </a:ext>
            </a:extLst>
          </p:cNvPr>
          <p:cNvPicPr/>
          <p:nvPr/>
        </p:nvPicPr>
        <p:blipFill>
          <a:blip r:embed="rId3"/>
          <a:stretch>
            <a:fillRect/>
          </a:stretch>
        </p:blipFill>
        <p:spPr>
          <a:xfrm>
            <a:off x="3948055" y="4953224"/>
            <a:ext cx="2968739" cy="1520862"/>
          </a:xfrm>
          <a:prstGeom prst="rect">
            <a:avLst/>
          </a:prstGeom>
        </p:spPr>
      </p:pic>
      <p:pic>
        <p:nvPicPr>
          <p:cNvPr id="6" name="Picture 5">
            <a:extLst>
              <a:ext uri="{FF2B5EF4-FFF2-40B4-BE49-F238E27FC236}">
                <a16:creationId xmlns:a16="http://schemas.microsoft.com/office/drawing/2014/main" id="{06A9DBFE-2C51-4A4C-990C-7B8DCB70AEE9}"/>
              </a:ext>
            </a:extLst>
          </p:cNvPr>
          <p:cNvPicPr>
            <a:picLocks noChangeAspect="1"/>
          </p:cNvPicPr>
          <p:nvPr/>
        </p:nvPicPr>
        <p:blipFill>
          <a:blip r:embed="rId4"/>
          <a:stretch>
            <a:fillRect/>
          </a:stretch>
        </p:blipFill>
        <p:spPr>
          <a:xfrm>
            <a:off x="3948055" y="1480671"/>
            <a:ext cx="2926081" cy="622300"/>
          </a:xfrm>
          <a:prstGeom prst="rect">
            <a:avLst/>
          </a:prstGeom>
        </p:spPr>
      </p:pic>
    </p:spTree>
    <p:extLst>
      <p:ext uri="{BB962C8B-B14F-4D97-AF65-F5344CB8AC3E}">
        <p14:creationId xmlns:p14="http://schemas.microsoft.com/office/powerpoint/2010/main" val="402158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4F3C8-50A5-A14B-92DE-495CE2B15A7F}"/>
              </a:ext>
            </a:extLst>
          </p:cNvPr>
          <p:cNvSpPr>
            <a:spLocks noGrp="1"/>
          </p:cNvSpPr>
          <p:nvPr>
            <p:ph idx="1"/>
          </p:nvPr>
        </p:nvSpPr>
        <p:spPr>
          <a:xfrm>
            <a:off x="1141412" y="537882"/>
            <a:ext cx="9905999" cy="5253319"/>
          </a:xfrm>
        </p:spPr>
        <p:txBody>
          <a:bodyPr/>
          <a:lstStyle/>
          <a:p>
            <a:r>
              <a:rPr lang="en-US" dirty="0">
                <a:solidFill>
                  <a:schemeClr val="bg1"/>
                </a:solidFill>
              </a:rPr>
              <a:t>Proceed to classify image: We can now proceed to identify image by either capturing the image or live feeding image. We can procced by tapping on “PROCEED TO CLASSIFY IMAGE” button.</a:t>
            </a:r>
          </a:p>
          <a:p>
            <a:endParaRPr lang="en-US" dirty="0"/>
          </a:p>
          <a:p>
            <a:endParaRPr lang="en-US" dirty="0"/>
          </a:p>
        </p:txBody>
      </p:sp>
      <p:pic>
        <p:nvPicPr>
          <p:cNvPr id="4" name="Picture 3">
            <a:extLst>
              <a:ext uri="{FF2B5EF4-FFF2-40B4-BE49-F238E27FC236}">
                <a16:creationId xmlns:a16="http://schemas.microsoft.com/office/drawing/2014/main" id="{853C5F57-EFD3-A24E-A5F1-358A3D2E75A3}"/>
              </a:ext>
            </a:extLst>
          </p:cNvPr>
          <p:cNvPicPr>
            <a:picLocks noChangeAspect="1"/>
          </p:cNvPicPr>
          <p:nvPr/>
        </p:nvPicPr>
        <p:blipFill>
          <a:blip r:embed="rId2"/>
          <a:stretch>
            <a:fillRect/>
          </a:stretch>
        </p:blipFill>
        <p:spPr>
          <a:xfrm>
            <a:off x="3439309" y="3164541"/>
            <a:ext cx="4495800" cy="609600"/>
          </a:xfrm>
          <a:prstGeom prst="rect">
            <a:avLst/>
          </a:prstGeom>
        </p:spPr>
      </p:pic>
    </p:spTree>
    <p:extLst>
      <p:ext uri="{BB962C8B-B14F-4D97-AF65-F5344CB8AC3E}">
        <p14:creationId xmlns:p14="http://schemas.microsoft.com/office/powerpoint/2010/main" val="20865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E3964-7897-C14C-BFE5-CAE213A158B4}"/>
              </a:ext>
            </a:extLst>
          </p:cNvPr>
          <p:cNvSpPr>
            <a:spLocks noGrp="1"/>
          </p:cNvSpPr>
          <p:nvPr>
            <p:ph idx="1"/>
          </p:nvPr>
        </p:nvSpPr>
        <p:spPr>
          <a:xfrm>
            <a:off x="1141412" y="623944"/>
            <a:ext cx="9905999" cy="6024282"/>
          </a:xfrm>
        </p:spPr>
        <p:txBody>
          <a:bodyPr/>
          <a:lstStyle/>
          <a:p>
            <a:r>
              <a:rPr lang="en-US" dirty="0">
                <a:solidFill>
                  <a:schemeClr val="bg1"/>
                </a:solidFill>
              </a:rPr>
              <a:t>Giving app permission to open camera and allow to take pictures. </a:t>
            </a:r>
          </a:p>
          <a:p>
            <a:r>
              <a:rPr lang="en-US" dirty="0">
                <a:solidFill>
                  <a:schemeClr val="bg1"/>
                </a:solidFill>
              </a:rPr>
              <a:t>If the app is launched for the first time, we should allow this app to take pictures. A dialog box is displayed asking for those permissions. Just need a tap on Allow to provide the permissions.</a:t>
            </a:r>
          </a:p>
        </p:txBody>
      </p:sp>
      <p:pic>
        <p:nvPicPr>
          <p:cNvPr id="4" name="Picture 3">
            <a:extLst>
              <a:ext uri="{FF2B5EF4-FFF2-40B4-BE49-F238E27FC236}">
                <a16:creationId xmlns:a16="http://schemas.microsoft.com/office/drawing/2014/main" id="{759FE74D-5DC4-0743-AD60-985CC7018B86}"/>
              </a:ext>
            </a:extLst>
          </p:cNvPr>
          <p:cNvPicPr/>
          <p:nvPr/>
        </p:nvPicPr>
        <p:blipFill>
          <a:blip r:embed="rId2"/>
          <a:stretch>
            <a:fillRect/>
          </a:stretch>
        </p:blipFill>
        <p:spPr>
          <a:xfrm>
            <a:off x="7067774" y="2280621"/>
            <a:ext cx="2248347" cy="4281543"/>
          </a:xfrm>
          <a:prstGeom prst="rect">
            <a:avLst/>
          </a:prstGeom>
        </p:spPr>
      </p:pic>
      <p:pic>
        <p:nvPicPr>
          <p:cNvPr id="5" name="Picture 4">
            <a:extLst>
              <a:ext uri="{FF2B5EF4-FFF2-40B4-BE49-F238E27FC236}">
                <a16:creationId xmlns:a16="http://schemas.microsoft.com/office/drawing/2014/main" id="{71D2D970-B5F9-9A41-88CD-6ED5B5274E93}"/>
              </a:ext>
            </a:extLst>
          </p:cNvPr>
          <p:cNvPicPr/>
          <p:nvPr/>
        </p:nvPicPr>
        <p:blipFill>
          <a:blip r:embed="rId3"/>
          <a:stretch>
            <a:fillRect/>
          </a:stretch>
        </p:blipFill>
        <p:spPr>
          <a:xfrm>
            <a:off x="2370671" y="3108065"/>
            <a:ext cx="4126949" cy="1797423"/>
          </a:xfrm>
          <a:prstGeom prst="rect">
            <a:avLst/>
          </a:prstGeom>
        </p:spPr>
      </p:pic>
    </p:spTree>
    <p:extLst>
      <p:ext uri="{BB962C8B-B14F-4D97-AF65-F5344CB8AC3E}">
        <p14:creationId xmlns:p14="http://schemas.microsoft.com/office/powerpoint/2010/main" val="4096426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BEAA9-BE83-8941-ABEF-42EA8F802C04}"/>
              </a:ext>
            </a:extLst>
          </p:cNvPr>
          <p:cNvSpPr>
            <a:spLocks noGrp="1"/>
          </p:cNvSpPr>
          <p:nvPr>
            <p:ph idx="1"/>
          </p:nvPr>
        </p:nvSpPr>
        <p:spPr>
          <a:xfrm>
            <a:off x="1141412" y="613186"/>
            <a:ext cx="9905999" cy="6244814"/>
          </a:xfrm>
        </p:spPr>
        <p:txBody>
          <a:bodyPr/>
          <a:lstStyle/>
          <a:p>
            <a:r>
              <a:rPr lang="en-US" dirty="0">
                <a:solidFill>
                  <a:schemeClr val="bg1"/>
                </a:solidFill>
              </a:rPr>
              <a:t>Capture fruits (object) image: This action can be performed by tapping on the capture icon in camera tab as show in the image below.</a:t>
            </a:r>
          </a:p>
        </p:txBody>
      </p:sp>
      <p:pic>
        <p:nvPicPr>
          <p:cNvPr id="4" name="Picture 3">
            <a:extLst>
              <a:ext uri="{FF2B5EF4-FFF2-40B4-BE49-F238E27FC236}">
                <a16:creationId xmlns:a16="http://schemas.microsoft.com/office/drawing/2014/main" id="{DE37873C-311B-464D-B429-54BE2F167D73}"/>
              </a:ext>
            </a:extLst>
          </p:cNvPr>
          <p:cNvPicPr>
            <a:picLocks noChangeAspect="1"/>
          </p:cNvPicPr>
          <p:nvPr/>
        </p:nvPicPr>
        <p:blipFill>
          <a:blip r:embed="rId2"/>
          <a:stretch>
            <a:fillRect/>
          </a:stretch>
        </p:blipFill>
        <p:spPr>
          <a:xfrm>
            <a:off x="4964415" y="1684425"/>
            <a:ext cx="2259991" cy="5022967"/>
          </a:xfrm>
          <a:prstGeom prst="rect">
            <a:avLst/>
          </a:prstGeom>
        </p:spPr>
      </p:pic>
    </p:spTree>
    <p:extLst>
      <p:ext uri="{BB962C8B-B14F-4D97-AF65-F5344CB8AC3E}">
        <p14:creationId xmlns:p14="http://schemas.microsoft.com/office/powerpoint/2010/main" val="395370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B108-F666-EE42-B018-446F0B76317C}"/>
              </a:ext>
            </a:extLst>
          </p:cNvPr>
          <p:cNvSpPr>
            <a:spLocks noGrp="1"/>
          </p:cNvSpPr>
          <p:nvPr>
            <p:ph idx="1"/>
          </p:nvPr>
        </p:nvSpPr>
        <p:spPr>
          <a:xfrm>
            <a:off x="884124" y="420742"/>
            <a:ext cx="9905999" cy="611992"/>
          </a:xfrm>
        </p:spPr>
        <p:txBody>
          <a:bodyPr/>
          <a:lstStyle/>
          <a:p>
            <a:r>
              <a:rPr lang="en-US" dirty="0">
                <a:solidFill>
                  <a:schemeClr val="bg1"/>
                </a:solidFill>
              </a:rPr>
              <a:t>After allowing the permission to camera, we can now begin to identify objects.</a:t>
            </a:r>
          </a:p>
        </p:txBody>
      </p:sp>
      <p:pic>
        <p:nvPicPr>
          <p:cNvPr id="4" name="Picture 3">
            <a:extLst>
              <a:ext uri="{FF2B5EF4-FFF2-40B4-BE49-F238E27FC236}">
                <a16:creationId xmlns:a16="http://schemas.microsoft.com/office/drawing/2014/main" id="{EA9E7D49-9BE2-444B-879C-C9F3482F721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04195" y="1204855"/>
            <a:ext cx="2579413" cy="5524053"/>
          </a:xfrm>
          <a:prstGeom prst="rect">
            <a:avLst/>
          </a:prstGeom>
        </p:spPr>
      </p:pic>
      <p:pic>
        <p:nvPicPr>
          <p:cNvPr id="5" name="Picture 4">
            <a:extLst>
              <a:ext uri="{FF2B5EF4-FFF2-40B4-BE49-F238E27FC236}">
                <a16:creationId xmlns:a16="http://schemas.microsoft.com/office/drawing/2014/main" id="{21210827-4D66-6649-A202-576062CAF679}"/>
              </a:ext>
            </a:extLst>
          </p:cNvPr>
          <p:cNvPicPr>
            <a:picLocks noChangeAspect="1"/>
          </p:cNvPicPr>
          <p:nvPr/>
        </p:nvPicPr>
        <p:blipFill>
          <a:blip r:embed="rId3"/>
          <a:stretch>
            <a:fillRect/>
          </a:stretch>
        </p:blipFill>
        <p:spPr>
          <a:xfrm>
            <a:off x="4621193" y="1200430"/>
            <a:ext cx="2525724" cy="5524053"/>
          </a:xfrm>
          <a:prstGeom prst="rect">
            <a:avLst/>
          </a:prstGeom>
        </p:spPr>
      </p:pic>
      <p:pic>
        <p:nvPicPr>
          <p:cNvPr id="6" name="Picture 5">
            <a:extLst>
              <a:ext uri="{FF2B5EF4-FFF2-40B4-BE49-F238E27FC236}">
                <a16:creationId xmlns:a16="http://schemas.microsoft.com/office/drawing/2014/main" id="{31C1C3AC-19A2-9645-97A6-E8021566923A}"/>
              </a:ext>
            </a:extLst>
          </p:cNvPr>
          <p:cNvPicPr>
            <a:picLocks noChangeAspect="1"/>
          </p:cNvPicPr>
          <p:nvPr/>
        </p:nvPicPr>
        <p:blipFill>
          <a:blip r:embed="rId4"/>
          <a:stretch>
            <a:fillRect/>
          </a:stretch>
        </p:blipFill>
        <p:spPr>
          <a:xfrm>
            <a:off x="8132780" y="1200430"/>
            <a:ext cx="2657343" cy="5528477"/>
          </a:xfrm>
          <a:prstGeom prst="rect">
            <a:avLst/>
          </a:prstGeom>
        </p:spPr>
      </p:pic>
    </p:spTree>
    <p:extLst>
      <p:ext uri="{BB962C8B-B14F-4D97-AF65-F5344CB8AC3E}">
        <p14:creationId xmlns:p14="http://schemas.microsoft.com/office/powerpoint/2010/main" val="347396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964AF-2067-A748-9CEC-BCD5B7A7FF10}"/>
              </a:ext>
            </a:extLst>
          </p:cNvPr>
          <p:cNvSpPr>
            <a:spLocks noGrp="1"/>
          </p:cNvSpPr>
          <p:nvPr>
            <p:ph idx="1"/>
          </p:nvPr>
        </p:nvSpPr>
        <p:spPr>
          <a:xfrm>
            <a:off x="1141412" y="527124"/>
            <a:ext cx="9905999" cy="4819427"/>
          </a:xfrm>
        </p:spPr>
        <p:txBody>
          <a:bodyPr/>
          <a:lstStyle/>
          <a:p>
            <a:r>
              <a:rPr lang="en-US" b="1" dirty="0">
                <a:solidFill>
                  <a:schemeClr val="bg1"/>
                </a:solidFill>
              </a:rPr>
              <a:t>Image on the left most: </a:t>
            </a:r>
            <a:r>
              <a:rPr lang="en-US" dirty="0">
                <a:solidFill>
                  <a:schemeClr val="bg1"/>
                </a:solidFill>
              </a:rPr>
              <a:t>After taking image, we can now classify image to identify the objects by tapping on “CLASSIFY THIS IMAGE” button.</a:t>
            </a:r>
          </a:p>
          <a:p>
            <a:r>
              <a:rPr lang="en-US" b="1" dirty="0">
                <a:solidFill>
                  <a:schemeClr val="bg1"/>
                </a:solidFill>
              </a:rPr>
              <a:t>Image on the middle: </a:t>
            </a:r>
            <a:r>
              <a:rPr lang="en-US" dirty="0">
                <a:solidFill>
                  <a:schemeClr val="bg1"/>
                </a:solidFill>
              </a:rPr>
              <a:t>After tapping the button, app takes few seconds to classify the objects in the image.</a:t>
            </a:r>
          </a:p>
          <a:p>
            <a:r>
              <a:rPr lang="en-US" b="1" dirty="0">
                <a:solidFill>
                  <a:schemeClr val="bg1"/>
                </a:solidFill>
              </a:rPr>
              <a:t>Image on the right most:</a:t>
            </a:r>
            <a:r>
              <a:rPr lang="en-US" dirty="0">
                <a:solidFill>
                  <a:schemeClr val="bg1"/>
                </a:solidFill>
              </a:rPr>
              <a:t> After few seconds, we can see that image has been classified and objects been identified. For this demonstration, I have enable three images identification at a time (Number of object could be increased but in the code implementation only). Also, we can see Label and Confidence section in the image. Label shows the names of identified objects and Confidence shows the accuracy rate of that object been identified.</a:t>
            </a:r>
          </a:p>
        </p:txBody>
      </p:sp>
    </p:spTree>
    <p:extLst>
      <p:ext uri="{BB962C8B-B14F-4D97-AF65-F5344CB8AC3E}">
        <p14:creationId xmlns:p14="http://schemas.microsoft.com/office/powerpoint/2010/main" val="1951489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D312-B9F1-0B40-A427-15922C7A278E}"/>
              </a:ext>
            </a:extLst>
          </p:cNvPr>
          <p:cNvSpPr>
            <a:spLocks noGrp="1"/>
          </p:cNvSpPr>
          <p:nvPr>
            <p:ph type="title"/>
          </p:nvPr>
        </p:nvSpPr>
        <p:spPr>
          <a:xfrm>
            <a:off x="1292020" y="2232166"/>
            <a:ext cx="9905998" cy="1478570"/>
          </a:xfrm>
        </p:spPr>
        <p:txBody>
          <a:bodyPr/>
          <a:lstStyle/>
          <a:p>
            <a:r>
              <a:rPr lang="en-US" dirty="0"/>
              <a:t>object Identification by live camera feed</a:t>
            </a:r>
          </a:p>
        </p:txBody>
      </p:sp>
    </p:spTree>
    <p:extLst>
      <p:ext uri="{BB962C8B-B14F-4D97-AF65-F5344CB8AC3E}">
        <p14:creationId xmlns:p14="http://schemas.microsoft.com/office/powerpoint/2010/main" val="296043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EABF62-D4C5-D540-B0F6-42751F37F7C0}"/>
              </a:ext>
            </a:extLst>
          </p:cNvPr>
          <p:cNvSpPr>
            <a:spLocks noGrp="1"/>
          </p:cNvSpPr>
          <p:nvPr>
            <p:ph idx="1"/>
          </p:nvPr>
        </p:nvSpPr>
        <p:spPr>
          <a:xfrm>
            <a:off x="1141412" y="623944"/>
            <a:ext cx="9905999" cy="5167257"/>
          </a:xfrm>
        </p:spPr>
        <p:txBody>
          <a:bodyPr/>
          <a:lstStyle/>
          <a:p>
            <a:r>
              <a:rPr lang="en-US" dirty="0">
                <a:solidFill>
                  <a:schemeClr val="bg1"/>
                </a:solidFill>
              </a:rPr>
              <a:t>Previous demonstration could be also done by live camera -</a:t>
            </a:r>
          </a:p>
          <a:p>
            <a:r>
              <a:rPr lang="en-US" dirty="0">
                <a:solidFill>
                  <a:schemeClr val="bg1"/>
                </a:solidFill>
              </a:rPr>
              <a:t>-feed by going to Live tab.</a:t>
            </a:r>
          </a:p>
          <a:p>
            <a:r>
              <a:rPr lang="en-US" dirty="0">
                <a:solidFill>
                  <a:schemeClr val="bg1"/>
                </a:solidFill>
              </a:rPr>
              <a:t>Elapsed time for each classification give the time interval for -</a:t>
            </a:r>
          </a:p>
          <a:p>
            <a:r>
              <a:rPr lang="en-US" dirty="0">
                <a:solidFill>
                  <a:schemeClr val="bg1"/>
                </a:solidFill>
              </a:rPr>
              <a:t>- every identification process.</a:t>
            </a:r>
          </a:p>
          <a:p>
            <a:r>
              <a:rPr lang="en-US" dirty="0">
                <a:solidFill>
                  <a:schemeClr val="bg1"/>
                </a:solidFill>
              </a:rPr>
              <a:t>Also, we have three top predictions with their probability –</a:t>
            </a:r>
          </a:p>
          <a:p>
            <a:r>
              <a:rPr lang="en-US" dirty="0">
                <a:solidFill>
                  <a:schemeClr val="bg1"/>
                </a:solidFill>
              </a:rPr>
              <a:t>-accuracy rate.</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 </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CE3A834-CB87-974F-A14A-64FCFAC64A7F}"/>
              </a:ext>
            </a:extLst>
          </p:cNvPr>
          <p:cNvPicPr>
            <a:picLocks noChangeAspect="1"/>
          </p:cNvPicPr>
          <p:nvPr/>
        </p:nvPicPr>
        <p:blipFill>
          <a:blip r:embed="rId2"/>
          <a:stretch>
            <a:fillRect/>
          </a:stretch>
        </p:blipFill>
        <p:spPr>
          <a:xfrm>
            <a:off x="6295959" y="5556039"/>
            <a:ext cx="2823733" cy="1301961"/>
          </a:xfrm>
          <a:prstGeom prst="rect">
            <a:avLst/>
          </a:prstGeom>
        </p:spPr>
      </p:pic>
      <p:pic>
        <p:nvPicPr>
          <p:cNvPr id="6" name="Picture 5">
            <a:extLst>
              <a:ext uri="{FF2B5EF4-FFF2-40B4-BE49-F238E27FC236}">
                <a16:creationId xmlns:a16="http://schemas.microsoft.com/office/drawing/2014/main" id="{59C4486B-4412-464A-B9EA-46A31470B189}"/>
              </a:ext>
            </a:extLst>
          </p:cNvPr>
          <p:cNvPicPr>
            <a:picLocks noChangeAspect="1"/>
          </p:cNvPicPr>
          <p:nvPr/>
        </p:nvPicPr>
        <p:blipFill>
          <a:blip r:embed="rId3"/>
          <a:stretch>
            <a:fillRect/>
          </a:stretch>
        </p:blipFill>
        <p:spPr>
          <a:xfrm>
            <a:off x="9119692" y="0"/>
            <a:ext cx="3072308" cy="6858000"/>
          </a:xfrm>
          <a:prstGeom prst="rect">
            <a:avLst/>
          </a:prstGeom>
        </p:spPr>
      </p:pic>
    </p:spTree>
    <p:extLst>
      <p:ext uri="{BB962C8B-B14F-4D97-AF65-F5344CB8AC3E}">
        <p14:creationId xmlns:p14="http://schemas.microsoft.com/office/powerpoint/2010/main" val="2270196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9B9F-BF12-A641-AA3C-AEDE194A0243}"/>
              </a:ext>
            </a:extLst>
          </p:cNvPr>
          <p:cNvSpPr>
            <a:spLocks noGrp="1"/>
          </p:cNvSpPr>
          <p:nvPr>
            <p:ph type="title"/>
          </p:nvPr>
        </p:nvSpPr>
        <p:spPr>
          <a:xfrm>
            <a:off x="3300953" y="0"/>
            <a:ext cx="9905998" cy="1099226"/>
          </a:xfrm>
        </p:spPr>
        <p:txBody>
          <a:bodyPr/>
          <a:lstStyle/>
          <a:p>
            <a:r>
              <a:rPr lang="en-US" dirty="0"/>
              <a:t>Video demonstration</a:t>
            </a:r>
          </a:p>
        </p:txBody>
      </p:sp>
      <p:pic>
        <p:nvPicPr>
          <p:cNvPr id="4" name="ObectIdentificationDemo.mp4">
            <a:hlinkClick r:id="" action="ppaction://media"/>
            <a:extLst>
              <a:ext uri="{FF2B5EF4-FFF2-40B4-BE49-F238E27FC236}">
                <a16:creationId xmlns:a16="http://schemas.microsoft.com/office/drawing/2014/main" id="{9A776130-303C-7B4F-B4DD-F23ABD9091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3297" y="943582"/>
            <a:ext cx="2722043" cy="5583677"/>
          </a:xfrm>
          <a:prstGeom prst="rect">
            <a:avLst/>
          </a:prstGeom>
        </p:spPr>
      </p:pic>
    </p:spTree>
    <p:extLst>
      <p:ext uri="{BB962C8B-B14F-4D97-AF65-F5344CB8AC3E}">
        <p14:creationId xmlns:p14="http://schemas.microsoft.com/office/powerpoint/2010/main" val="152955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BF6C2A-1772-F74F-AC6E-D3FED2CC36C9}"/>
              </a:ext>
            </a:extLst>
          </p:cNvPr>
          <p:cNvSpPr txBox="1"/>
          <p:nvPr/>
        </p:nvSpPr>
        <p:spPr>
          <a:xfrm>
            <a:off x="4738979" y="2949934"/>
            <a:ext cx="2097562" cy="523220"/>
          </a:xfrm>
          <a:prstGeom prst="rect">
            <a:avLst/>
          </a:prstGeom>
          <a:noFill/>
        </p:spPr>
        <p:txBody>
          <a:bodyPr wrap="none" rtlCol="0">
            <a:spAutoFit/>
          </a:bodyPr>
          <a:lstStyle/>
          <a:p>
            <a:r>
              <a:rPr lang="en-US" sz="2800" dirty="0"/>
              <a:t>Thank you! </a:t>
            </a:r>
            <a:r>
              <a:rPr lang="en-US" sz="2800" dirty="0">
                <a:sym typeface="Wingdings" pitchFamily="2" charset="2"/>
              </a:rPr>
              <a:t></a:t>
            </a:r>
            <a:endParaRPr lang="en-US" sz="2800" dirty="0"/>
          </a:p>
        </p:txBody>
      </p:sp>
    </p:spTree>
    <p:extLst>
      <p:ext uri="{BB962C8B-B14F-4D97-AF65-F5344CB8AC3E}">
        <p14:creationId xmlns:p14="http://schemas.microsoft.com/office/powerpoint/2010/main" val="401255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6054-6C17-EB4E-A5E5-28FD1ECB41B9}"/>
              </a:ext>
            </a:extLst>
          </p:cNvPr>
          <p:cNvSpPr>
            <a:spLocks noGrp="1"/>
          </p:cNvSpPr>
          <p:nvPr>
            <p:ph type="title"/>
          </p:nvPr>
        </p:nvSpPr>
        <p:spPr/>
        <p:txBody>
          <a:bodyPr>
            <a:normAutofit/>
          </a:bodyPr>
          <a:lstStyle/>
          <a:p>
            <a:r>
              <a:rPr lang="en-US" dirty="0"/>
              <a:t>Self-introduction and introduction of the app</a:t>
            </a:r>
          </a:p>
        </p:txBody>
      </p:sp>
      <p:sp>
        <p:nvSpPr>
          <p:cNvPr id="3" name="Content Placeholder 2">
            <a:extLst>
              <a:ext uri="{FF2B5EF4-FFF2-40B4-BE49-F238E27FC236}">
                <a16:creationId xmlns:a16="http://schemas.microsoft.com/office/drawing/2014/main" id="{37714A2B-505D-5B4A-8628-F54100913805}"/>
              </a:ext>
            </a:extLst>
          </p:cNvPr>
          <p:cNvSpPr>
            <a:spLocks noGrp="1"/>
          </p:cNvSpPr>
          <p:nvPr>
            <p:ph idx="1"/>
          </p:nvPr>
        </p:nvSpPr>
        <p:spPr/>
        <p:txBody>
          <a:bodyPr/>
          <a:lstStyle/>
          <a:p>
            <a:pPr marL="0" indent="0">
              <a:buNone/>
            </a:pPr>
            <a:r>
              <a:rPr lang="en-US" dirty="0">
                <a:solidFill>
                  <a:schemeClr val="bg1"/>
                </a:solidFill>
              </a:rPr>
              <a:t>I’m Sarthak Joshi, an MIT student here at Charles Sturt University, Sydney. </a:t>
            </a:r>
          </a:p>
          <a:p>
            <a:pPr marL="0" indent="0">
              <a:buNone/>
            </a:pPr>
            <a:r>
              <a:rPr lang="en-US" dirty="0">
                <a:solidFill>
                  <a:schemeClr val="bg1"/>
                </a:solidFill>
              </a:rPr>
              <a:t>Basically, major feature of this app is to identify objects through image or live camera feed, using </a:t>
            </a:r>
            <a:r>
              <a:rPr lang="en-US" dirty="0" err="1">
                <a:solidFill>
                  <a:schemeClr val="bg1"/>
                </a:solidFill>
              </a:rPr>
              <a:t>TensforFlow</a:t>
            </a:r>
            <a:r>
              <a:rPr lang="en-US" dirty="0">
                <a:solidFill>
                  <a:schemeClr val="bg1"/>
                </a:solidFill>
              </a:rPr>
              <a:t>-Lite, a Machine Learning and Deep Learning library provided by Google.</a:t>
            </a:r>
          </a:p>
        </p:txBody>
      </p:sp>
    </p:spTree>
    <p:extLst>
      <p:ext uri="{BB962C8B-B14F-4D97-AF65-F5344CB8AC3E}">
        <p14:creationId xmlns:p14="http://schemas.microsoft.com/office/powerpoint/2010/main" val="376827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C80B-E47D-464B-A27C-AEE8BBBC0B98}"/>
              </a:ext>
            </a:extLst>
          </p:cNvPr>
          <p:cNvSpPr>
            <a:spLocks noGrp="1"/>
          </p:cNvSpPr>
          <p:nvPr>
            <p:ph type="title"/>
          </p:nvPr>
        </p:nvSpPr>
        <p:spPr/>
        <p:txBody>
          <a:bodyPr/>
          <a:lstStyle/>
          <a:p>
            <a:r>
              <a:rPr lang="en-US" dirty="0"/>
              <a:t>Implemented features</a:t>
            </a:r>
          </a:p>
        </p:txBody>
      </p:sp>
      <p:sp>
        <p:nvSpPr>
          <p:cNvPr id="3" name="Content Placeholder 2">
            <a:extLst>
              <a:ext uri="{FF2B5EF4-FFF2-40B4-BE49-F238E27FC236}">
                <a16:creationId xmlns:a16="http://schemas.microsoft.com/office/drawing/2014/main" id="{75253A3C-70F4-0B44-BD95-0DD03A37A35D}"/>
              </a:ext>
            </a:extLst>
          </p:cNvPr>
          <p:cNvSpPr>
            <a:spLocks noGrp="1"/>
          </p:cNvSpPr>
          <p:nvPr>
            <p:ph idx="1"/>
          </p:nvPr>
        </p:nvSpPr>
        <p:spPr/>
        <p:txBody>
          <a:bodyPr/>
          <a:lstStyle/>
          <a:p>
            <a:r>
              <a:rPr lang="en-US" dirty="0">
                <a:solidFill>
                  <a:schemeClr val="bg1"/>
                </a:solidFill>
              </a:rPr>
              <a:t>User is able to select Float or Quantized Model to run the classification.</a:t>
            </a:r>
          </a:p>
          <a:p>
            <a:pPr lvl="1"/>
            <a:r>
              <a:rPr lang="en-US" dirty="0">
                <a:solidFill>
                  <a:schemeClr val="bg1"/>
                </a:solidFill>
              </a:rPr>
              <a:t>Model essentially is a pattern formed from chunks of training data, such that the input values corresponds to the target (here, for instance, “object”).</a:t>
            </a:r>
          </a:p>
          <a:p>
            <a:r>
              <a:rPr lang="en-US" dirty="0">
                <a:solidFill>
                  <a:schemeClr val="bg1"/>
                </a:solidFill>
              </a:rPr>
              <a:t>Take still picture through device camera and identify the still picture’s object.</a:t>
            </a:r>
          </a:p>
          <a:p>
            <a:r>
              <a:rPr lang="en-US" dirty="0">
                <a:solidFill>
                  <a:schemeClr val="bg1"/>
                </a:solidFill>
              </a:rPr>
              <a:t>Live object detection with live feed from the device camera.</a:t>
            </a:r>
          </a:p>
        </p:txBody>
      </p:sp>
    </p:spTree>
    <p:extLst>
      <p:ext uri="{BB962C8B-B14F-4D97-AF65-F5344CB8AC3E}">
        <p14:creationId xmlns:p14="http://schemas.microsoft.com/office/powerpoint/2010/main" val="405017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80D8-21D1-BD43-8DD0-B077CB87C532}"/>
              </a:ext>
            </a:extLst>
          </p:cNvPr>
          <p:cNvSpPr>
            <a:spLocks noGrp="1"/>
          </p:cNvSpPr>
          <p:nvPr>
            <p:ph type="title"/>
          </p:nvPr>
        </p:nvSpPr>
        <p:spPr/>
        <p:txBody>
          <a:bodyPr/>
          <a:lstStyle/>
          <a:p>
            <a:r>
              <a:rPr lang="en-US" dirty="0"/>
              <a:t>Platform target and why it was chosen</a:t>
            </a:r>
          </a:p>
        </p:txBody>
      </p:sp>
      <p:sp>
        <p:nvSpPr>
          <p:cNvPr id="3" name="Content Placeholder 2">
            <a:extLst>
              <a:ext uri="{FF2B5EF4-FFF2-40B4-BE49-F238E27FC236}">
                <a16:creationId xmlns:a16="http://schemas.microsoft.com/office/drawing/2014/main" id="{81EFCC9F-6402-354A-A647-C12DB69D9B03}"/>
              </a:ext>
            </a:extLst>
          </p:cNvPr>
          <p:cNvSpPr>
            <a:spLocks noGrp="1"/>
          </p:cNvSpPr>
          <p:nvPr>
            <p:ph idx="1"/>
          </p:nvPr>
        </p:nvSpPr>
        <p:spPr>
          <a:xfrm>
            <a:off x="1141412" y="1934526"/>
            <a:ext cx="9905999" cy="4712763"/>
          </a:xfrm>
        </p:spPr>
        <p:txBody>
          <a:bodyPr/>
          <a:lstStyle/>
          <a:p>
            <a:r>
              <a:rPr lang="en-US" dirty="0">
                <a:solidFill>
                  <a:schemeClr val="bg1"/>
                </a:solidFill>
              </a:rPr>
              <a:t>Target chosen: 29</a:t>
            </a:r>
          </a:p>
          <a:p>
            <a:r>
              <a:rPr lang="en-US" dirty="0">
                <a:solidFill>
                  <a:schemeClr val="bg1"/>
                </a:solidFill>
              </a:rPr>
              <a:t>Minimum target: 23</a:t>
            </a:r>
          </a:p>
          <a:p>
            <a:pPr marL="0" indent="0">
              <a:buNone/>
            </a:pPr>
            <a:r>
              <a:rPr lang="en-US" dirty="0">
                <a:solidFill>
                  <a:schemeClr val="bg1"/>
                </a:solidFill>
              </a:rPr>
              <a:t>The reason behind choosing platform targets minimum 23 and latest 29 is that TensorFlow Lite recommends at least there version for building TensorFlow Lite integrated application.</a:t>
            </a:r>
          </a:p>
          <a:p>
            <a:pPr marL="0" indent="0">
              <a:buNone/>
            </a:pPr>
            <a:endParaRPr lang="en-US" dirty="0"/>
          </a:p>
        </p:txBody>
      </p:sp>
      <p:pic>
        <p:nvPicPr>
          <p:cNvPr id="4" name="Picture 3">
            <a:extLst>
              <a:ext uri="{FF2B5EF4-FFF2-40B4-BE49-F238E27FC236}">
                <a16:creationId xmlns:a16="http://schemas.microsoft.com/office/drawing/2014/main" id="{A260D022-F901-2249-9CD4-5AFD81452B04}"/>
              </a:ext>
            </a:extLst>
          </p:cNvPr>
          <p:cNvPicPr>
            <a:picLocks noChangeAspect="1"/>
          </p:cNvPicPr>
          <p:nvPr/>
        </p:nvPicPr>
        <p:blipFill>
          <a:blip r:embed="rId2"/>
          <a:stretch>
            <a:fillRect/>
          </a:stretch>
        </p:blipFill>
        <p:spPr>
          <a:xfrm>
            <a:off x="1248090" y="4487761"/>
            <a:ext cx="6036630" cy="2003942"/>
          </a:xfrm>
          <a:prstGeom prst="rect">
            <a:avLst/>
          </a:prstGeom>
        </p:spPr>
      </p:pic>
    </p:spTree>
    <p:extLst>
      <p:ext uri="{BB962C8B-B14F-4D97-AF65-F5344CB8AC3E}">
        <p14:creationId xmlns:p14="http://schemas.microsoft.com/office/powerpoint/2010/main" val="50946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DCB0-251C-8744-950E-50992EEDBAA9}"/>
              </a:ext>
            </a:extLst>
          </p:cNvPr>
          <p:cNvSpPr>
            <a:spLocks noGrp="1"/>
          </p:cNvSpPr>
          <p:nvPr>
            <p:ph type="title"/>
          </p:nvPr>
        </p:nvSpPr>
        <p:spPr/>
        <p:txBody>
          <a:bodyPr/>
          <a:lstStyle/>
          <a:p>
            <a:r>
              <a:rPr lang="en-US" dirty="0">
                <a:solidFill>
                  <a:schemeClr val="accent5">
                    <a:lumMod val="50000"/>
                  </a:schemeClr>
                </a:solidFill>
              </a:rPr>
              <a:t>Interesting tools and techniques</a:t>
            </a:r>
          </a:p>
        </p:txBody>
      </p:sp>
      <p:sp>
        <p:nvSpPr>
          <p:cNvPr id="3" name="Content Placeholder 2">
            <a:extLst>
              <a:ext uri="{FF2B5EF4-FFF2-40B4-BE49-F238E27FC236}">
                <a16:creationId xmlns:a16="http://schemas.microsoft.com/office/drawing/2014/main" id="{CC24F3AD-48B4-6A4F-B8B2-ED98338AD2C5}"/>
              </a:ext>
            </a:extLst>
          </p:cNvPr>
          <p:cNvSpPr>
            <a:spLocks noGrp="1"/>
          </p:cNvSpPr>
          <p:nvPr>
            <p:ph idx="1"/>
          </p:nvPr>
        </p:nvSpPr>
        <p:spPr/>
        <p:txBody>
          <a:bodyPr>
            <a:normAutofit fontScale="92500"/>
          </a:bodyPr>
          <a:lstStyle/>
          <a:p>
            <a:r>
              <a:rPr lang="en-US" dirty="0">
                <a:solidFill>
                  <a:schemeClr val="bg1"/>
                </a:solidFill>
              </a:rPr>
              <a:t>Material UI is a design tool provided by Google. I used this tool to create fancy icon for image capture action.</a:t>
            </a:r>
          </a:p>
          <a:p>
            <a:endParaRPr lang="en-US" dirty="0"/>
          </a:p>
          <a:p>
            <a:endParaRPr lang="en-US" dirty="0"/>
          </a:p>
          <a:p>
            <a:endParaRPr lang="en-US" dirty="0"/>
          </a:p>
          <a:p>
            <a:r>
              <a:rPr lang="en-US" dirty="0">
                <a:solidFill>
                  <a:schemeClr val="bg1"/>
                </a:solidFill>
              </a:rPr>
              <a:t>TensorFlow Lite provided by Google: Provides different Machine learning algorithms and deep learning techniques such as Convolutional Neural Network out of the box.</a:t>
            </a:r>
          </a:p>
          <a:p>
            <a:endParaRPr lang="en-US" dirty="0"/>
          </a:p>
        </p:txBody>
      </p:sp>
      <p:pic>
        <p:nvPicPr>
          <p:cNvPr id="4" name="Picture 3">
            <a:extLst>
              <a:ext uri="{FF2B5EF4-FFF2-40B4-BE49-F238E27FC236}">
                <a16:creationId xmlns:a16="http://schemas.microsoft.com/office/drawing/2014/main" id="{F1C7ADA6-54DB-B447-A0E0-579B7D76686A}"/>
              </a:ext>
            </a:extLst>
          </p:cNvPr>
          <p:cNvPicPr>
            <a:picLocks noChangeAspect="1"/>
          </p:cNvPicPr>
          <p:nvPr/>
        </p:nvPicPr>
        <p:blipFill>
          <a:blip r:embed="rId2"/>
          <a:stretch>
            <a:fillRect/>
          </a:stretch>
        </p:blipFill>
        <p:spPr>
          <a:xfrm>
            <a:off x="1530350" y="3296444"/>
            <a:ext cx="4864100" cy="1447800"/>
          </a:xfrm>
          <a:prstGeom prst="rect">
            <a:avLst/>
          </a:prstGeom>
        </p:spPr>
      </p:pic>
    </p:spTree>
    <p:extLst>
      <p:ext uri="{BB962C8B-B14F-4D97-AF65-F5344CB8AC3E}">
        <p14:creationId xmlns:p14="http://schemas.microsoft.com/office/powerpoint/2010/main" val="368055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FC3D-51C5-D540-B7EB-DA0DD84AB012}"/>
              </a:ext>
            </a:extLst>
          </p:cNvPr>
          <p:cNvSpPr>
            <a:spLocks noGrp="1"/>
          </p:cNvSpPr>
          <p:nvPr>
            <p:ph type="title"/>
          </p:nvPr>
        </p:nvSpPr>
        <p:spPr/>
        <p:txBody>
          <a:bodyPr/>
          <a:lstStyle/>
          <a:p>
            <a:r>
              <a:rPr lang="en-US" dirty="0"/>
              <a:t>Major challenges and success</a:t>
            </a:r>
          </a:p>
        </p:txBody>
      </p:sp>
      <p:sp>
        <p:nvSpPr>
          <p:cNvPr id="3" name="Content Placeholder 2">
            <a:extLst>
              <a:ext uri="{FF2B5EF4-FFF2-40B4-BE49-F238E27FC236}">
                <a16:creationId xmlns:a16="http://schemas.microsoft.com/office/drawing/2014/main" id="{43F5D4B1-33B1-F14C-BC4C-CBA56BE97207}"/>
              </a:ext>
            </a:extLst>
          </p:cNvPr>
          <p:cNvSpPr>
            <a:spLocks noGrp="1"/>
          </p:cNvSpPr>
          <p:nvPr>
            <p:ph idx="1"/>
          </p:nvPr>
        </p:nvSpPr>
        <p:spPr/>
        <p:txBody>
          <a:bodyPr>
            <a:normAutofit lnSpcReduction="10000"/>
          </a:bodyPr>
          <a:lstStyle/>
          <a:p>
            <a:r>
              <a:rPr lang="en-US" dirty="0">
                <a:solidFill>
                  <a:schemeClr val="accent5">
                    <a:lumMod val="50000"/>
                  </a:schemeClr>
                </a:solidFill>
              </a:rPr>
              <a:t>Finding good image classification library: </a:t>
            </a:r>
            <a:r>
              <a:rPr lang="en-US" dirty="0">
                <a:solidFill>
                  <a:schemeClr val="bg1"/>
                </a:solidFill>
              </a:rPr>
              <a:t>There was a hard time to finding the best image classification library and model to fit in this app. Fortunately, TensorFlow Lite filled all the gaps and requirements.</a:t>
            </a:r>
          </a:p>
          <a:p>
            <a:endParaRPr lang="en-US" dirty="0"/>
          </a:p>
          <a:p>
            <a:r>
              <a:rPr lang="en-US" dirty="0">
                <a:solidFill>
                  <a:schemeClr val="accent5">
                    <a:lumMod val="50000"/>
                  </a:schemeClr>
                </a:solidFill>
              </a:rPr>
              <a:t>Camera API2: </a:t>
            </a:r>
            <a:r>
              <a:rPr lang="en-US" dirty="0">
                <a:solidFill>
                  <a:schemeClr val="bg1"/>
                </a:solidFill>
              </a:rPr>
              <a:t>For this app, I decided to use Camera API2 which has lots of new features compared to Camera API1. But at the same time, there was not enough or easy to follow documentation regrading Camera API2. After digging for many hours, I was finally able to work with Camera API2.</a:t>
            </a:r>
          </a:p>
        </p:txBody>
      </p:sp>
    </p:spTree>
    <p:extLst>
      <p:ext uri="{BB962C8B-B14F-4D97-AF65-F5344CB8AC3E}">
        <p14:creationId xmlns:p14="http://schemas.microsoft.com/office/powerpoint/2010/main" val="610097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4626-E7CE-C544-8055-38F11EF74738}"/>
              </a:ext>
            </a:extLst>
          </p:cNvPr>
          <p:cNvSpPr>
            <a:spLocks noGrp="1"/>
          </p:cNvSpPr>
          <p:nvPr>
            <p:ph type="title"/>
          </p:nvPr>
        </p:nvSpPr>
        <p:spPr/>
        <p:txBody>
          <a:bodyPr/>
          <a:lstStyle/>
          <a:p>
            <a:r>
              <a:rPr lang="en-US" dirty="0"/>
              <a:t>Improvements is the future</a:t>
            </a:r>
          </a:p>
        </p:txBody>
      </p:sp>
      <p:sp>
        <p:nvSpPr>
          <p:cNvPr id="3" name="Content Placeholder 2">
            <a:extLst>
              <a:ext uri="{FF2B5EF4-FFF2-40B4-BE49-F238E27FC236}">
                <a16:creationId xmlns:a16="http://schemas.microsoft.com/office/drawing/2014/main" id="{5F377631-F057-B446-9BC0-6321D1A4FA9B}"/>
              </a:ext>
            </a:extLst>
          </p:cNvPr>
          <p:cNvSpPr>
            <a:spLocks noGrp="1"/>
          </p:cNvSpPr>
          <p:nvPr>
            <p:ph idx="1"/>
          </p:nvPr>
        </p:nvSpPr>
        <p:spPr/>
        <p:txBody>
          <a:bodyPr/>
          <a:lstStyle/>
          <a:p>
            <a:r>
              <a:rPr lang="en-US" dirty="0">
                <a:solidFill>
                  <a:schemeClr val="bg1"/>
                </a:solidFill>
              </a:rPr>
              <a:t>Within a short period of time, I believe that I’m proud of myself to complete this project meeting the given requirements. Whatsoever, I feel there are some gaps to fill to make this app more useful. This app is used to classify the images and object but this technique could be implemented in different types of field. For instance, for self-driving car like “Tesla car”, “object identification” technique is very essential to prevent from accidents and to provide a safe driving experience. </a:t>
            </a:r>
          </a:p>
        </p:txBody>
      </p:sp>
    </p:spTree>
    <p:extLst>
      <p:ext uri="{BB962C8B-B14F-4D97-AF65-F5344CB8AC3E}">
        <p14:creationId xmlns:p14="http://schemas.microsoft.com/office/powerpoint/2010/main" val="1557411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529</TotalTime>
  <Words>1459</Words>
  <Application>Microsoft Macintosh PowerPoint</Application>
  <PresentationFormat>Widescreen</PresentationFormat>
  <Paragraphs>126</Paragraphs>
  <Slides>39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Trebuchet MS</vt:lpstr>
      <vt:lpstr>Tw Cen MT</vt:lpstr>
      <vt:lpstr>Wingdings</vt:lpstr>
      <vt:lpstr>Circuit</vt:lpstr>
      <vt:lpstr>Object Identification APp</vt:lpstr>
      <vt:lpstr>Roadmap to this presentation</vt:lpstr>
      <vt:lpstr>Overview of application </vt:lpstr>
      <vt:lpstr>Self-introduction and introduction of the app</vt:lpstr>
      <vt:lpstr>Implemented features</vt:lpstr>
      <vt:lpstr>Platform target and why it was chosen</vt:lpstr>
      <vt:lpstr>Interesting tools and techniques</vt:lpstr>
      <vt:lpstr>Major challenges and success</vt:lpstr>
      <vt:lpstr>Improvements is the future</vt:lpstr>
      <vt:lpstr>App Technical Discussion</vt:lpstr>
      <vt:lpstr>Run inference model with TensorFlow Lite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Capture Image with Camera API2</vt:lpstr>
      <vt:lpstr>PowerPoint Presentation</vt:lpstr>
      <vt:lpstr>PowerPoint Presentation</vt:lpstr>
      <vt:lpstr>PowerPoint Presentation</vt:lpstr>
      <vt:lpstr>PowerPoint Presentation</vt:lpstr>
      <vt:lpstr>PowerPoint Presentation</vt:lpstr>
      <vt:lpstr>Class diagram</vt:lpstr>
      <vt:lpstr>App Demonstration</vt:lpstr>
      <vt:lpstr>Use cases and screenshots</vt:lpstr>
      <vt:lpstr>PowerPoint Presentation</vt:lpstr>
      <vt:lpstr>object Identification by taking still photo</vt:lpstr>
      <vt:lpstr>PowerPoint Presentation</vt:lpstr>
      <vt:lpstr>PowerPoint Presentation</vt:lpstr>
      <vt:lpstr>PowerPoint Presentation</vt:lpstr>
      <vt:lpstr>PowerPoint Presentation</vt:lpstr>
      <vt:lpstr>PowerPoint Presentation</vt:lpstr>
      <vt:lpstr>PowerPoint Presentation</vt:lpstr>
      <vt:lpstr>object Identification by live camera feed</vt:lpstr>
      <vt:lpstr>PowerPoint Presentation</vt:lpstr>
      <vt:lpstr>Video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Identification APp</dc:title>
  <dc:creator>Sarthak Joshi</dc:creator>
  <cp:lastModifiedBy>Sarthak Joshi</cp:lastModifiedBy>
  <cp:revision>72</cp:revision>
  <dcterms:created xsi:type="dcterms:W3CDTF">2019-10-20T03:26:05Z</dcterms:created>
  <dcterms:modified xsi:type="dcterms:W3CDTF">2019-10-21T02:20:21Z</dcterms:modified>
</cp:coreProperties>
</file>